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2"/>
  </p:sldMasterIdLst>
  <p:notesMasterIdLst>
    <p:notesMasterId r:id="rId8"/>
  </p:notesMasterIdLst>
  <p:handoutMasterIdLst>
    <p:handoutMasterId r:id="rId9"/>
  </p:handoutMasterIdLst>
  <p:sldIdLst>
    <p:sldId id="256" r:id="rId3"/>
    <p:sldId id="258" r:id="rId4"/>
    <p:sldId id="259" r:id="rId5"/>
    <p:sldId id="257"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F75A41-6D3F-4428-993F-F212B9F1D348}" v="64" dt="2025-08-06T09:44:17.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8" d="100"/>
          <a:sy n="108" d="100"/>
        </p:scale>
        <p:origin x="66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5030DB-7387-314E-3228-104EEF31AD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F518F71-3B42-B79E-5B19-20F50F49D5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C11D3E-803F-4AB0-96AA-FAC78DD576C9}" type="datetimeFigureOut">
              <a:rPr lang="en-GB" smtClean="0"/>
              <a:t>06/08/2025</a:t>
            </a:fld>
            <a:endParaRPr lang="en-GB"/>
          </a:p>
        </p:txBody>
      </p:sp>
      <p:sp>
        <p:nvSpPr>
          <p:cNvPr id="4" name="Footer Placeholder 3">
            <a:extLst>
              <a:ext uri="{FF2B5EF4-FFF2-40B4-BE49-F238E27FC236}">
                <a16:creationId xmlns:a16="http://schemas.microsoft.com/office/drawing/2014/main" id="{3FA68656-D1C0-9B2B-C2E4-866D077601D1}"/>
              </a:ext>
            </a:extLst>
          </p:cNvPr>
          <p:cNvSpPr>
            <a:spLocks noGrp="1"/>
          </p:cNvSpPr>
          <p:nvPr>
            <p:ph type="ftr" sz="quarter" idx="2"/>
          </p:nvPr>
        </p:nvSpPr>
        <p:spPr>
          <a:xfrm>
            <a:off x="0" y="8685213"/>
            <a:ext cx="6858000" cy="458787"/>
          </a:xfrm>
          <a:prstGeom prst="rect">
            <a:avLst/>
          </a:prstGeom>
        </p:spPr>
        <p:txBody>
          <a:bodyPr vert="horz" lIns="91440" tIns="45720" rIns="91440" bIns="45720" rtlCol="0" anchor="b"/>
          <a:lstStyle>
            <a:lvl1pPr algn="l">
              <a:defRPr sz="1200"/>
            </a:lvl1pPr>
          </a:lstStyle>
          <a:p>
            <a:pPr algn="ctr"/>
            <a:endParaRPr lang="en-GB"/>
          </a:p>
        </p:txBody>
      </p:sp>
      <p:sp>
        <p:nvSpPr>
          <p:cNvPr id="5" name="Slide Number Placeholder 4">
            <a:extLst>
              <a:ext uri="{FF2B5EF4-FFF2-40B4-BE49-F238E27FC236}">
                <a16:creationId xmlns:a16="http://schemas.microsoft.com/office/drawing/2014/main" id="{9767A60D-F141-93E8-BB57-55DDF165C2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22F10-6AF9-4859-934A-DD5288F64BEB}" type="slidenum">
              <a:rPr lang="en-GB" smtClean="0"/>
              <a:t>‹#›</a:t>
            </a:fld>
            <a:endParaRPr lang="en-GB"/>
          </a:p>
        </p:txBody>
      </p:sp>
    </p:spTree>
    <p:extLst>
      <p:ext uri="{BB962C8B-B14F-4D97-AF65-F5344CB8AC3E}">
        <p14:creationId xmlns:p14="http://schemas.microsoft.com/office/powerpoint/2010/main" val="15388989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3CCEC-61C3-493C-ADE7-64CB6108E831}" type="datetimeFigureOut">
              <a:rPr lang="en-GB" smtClean="0"/>
              <a:t>06/08/2025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6858000" cy="458787"/>
          </a:xfrm>
          <a:prstGeom prst="rect">
            <a:avLst/>
          </a:prstGeom>
        </p:spPr>
        <p:txBody>
          <a:bodyPr vert="horz" lIns="91440" tIns="45720" rIns="91440" bIns="45720" rtlCol="0" anchor="b"/>
          <a:lstStyle>
            <a:lvl1pPr algn="ctr">
              <a:defRPr lang="en-GB"/>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EE000-9D54-49F7-ADB7-56545B576CC7}" type="slidenum">
              <a:rPr lang="en-GB" smtClean="0"/>
              <a:t>‹#›</a:t>
            </a:fld>
            <a:endParaRPr lang="en-GB"/>
          </a:p>
        </p:txBody>
      </p:sp>
    </p:spTree>
    <p:extLst>
      <p:ext uri="{BB962C8B-B14F-4D97-AF65-F5344CB8AC3E}">
        <p14:creationId xmlns:p14="http://schemas.microsoft.com/office/powerpoint/2010/main" val="400457843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hidden="1"/>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640EE000-9D54-49F7-ADB7-56545B576CC7}" type="slidenum">
              <a:rPr lang="en-GB" smtClean="0"/>
              <a:t>1</a:t>
            </a:fld>
            <a:endParaRPr lang="en-GB"/>
          </a:p>
        </p:txBody>
      </p:sp>
    </p:spTree>
    <p:extLst>
      <p:ext uri="{BB962C8B-B14F-4D97-AF65-F5344CB8AC3E}">
        <p14:creationId xmlns:p14="http://schemas.microsoft.com/office/powerpoint/2010/main" val="3203359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hidden="1"/>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640EE000-9D54-49F7-ADB7-56545B576CC7}" type="slidenum">
              <a:rPr lang="en-GB" smtClean="0"/>
              <a:t>2</a:t>
            </a:fld>
            <a:endParaRPr lang="en-GB"/>
          </a:p>
        </p:txBody>
      </p:sp>
    </p:spTree>
    <p:extLst>
      <p:ext uri="{BB962C8B-B14F-4D97-AF65-F5344CB8AC3E}">
        <p14:creationId xmlns:p14="http://schemas.microsoft.com/office/powerpoint/2010/main" val="68750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hidden="1"/>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640EE000-9D54-49F7-ADB7-56545B576CC7}" type="slidenum">
              <a:rPr lang="en-GB" smtClean="0"/>
              <a:t>3</a:t>
            </a:fld>
            <a:endParaRPr lang="en-GB"/>
          </a:p>
        </p:txBody>
      </p:sp>
    </p:spTree>
    <p:extLst>
      <p:ext uri="{BB962C8B-B14F-4D97-AF65-F5344CB8AC3E}">
        <p14:creationId xmlns:p14="http://schemas.microsoft.com/office/powerpoint/2010/main" val="242297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hidden="1"/>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640EE000-9D54-49F7-ADB7-56545B576CC7}" type="slidenum">
              <a:rPr lang="en-GB" smtClean="0"/>
              <a:t>4</a:t>
            </a:fld>
            <a:endParaRPr lang="en-GB"/>
          </a:p>
        </p:txBody>
      </p:sp>
    </p:spTree>
    <p:extLst>
      <p:ext uri="{BB962C8B-B14F-4D97-AF65-F5344CB8AC3E}">
        <p14:creationId xmlns:p14="http://schemas.microsoft.com/office/powerpoint/2010/main" val="181333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hidden="1"/>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640EE000-9D54-49F7-ADB7-56545B576CC7}" type="slidenum">
              <a:rPr lang="en-GB" smtClean="0"/>
              <a:t>5</a:t>
            </a:fld>
            <a:endParaRPr lang="en-GB"/>
          </a:p>
        </p:txBody>
      </p:sp>
    </p:spTree>
    <p:extLst>
      <p:ext uri="{BB962C8B-B14F-4D97-AF65-F5344CB8AC3E}">
        <p14:creationId xmlns:p14="http://schemas.microsoft.com/office/powerpoint/2010/main" val="1412845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0209ED8-81D0-4DA0-B5CD-4E03EA52C417}" type="datetimeFigureOut">
              <a:rPr lang="en-GB" smtClean="0"/>
              <a:t>06/08/2025</a:t>
            </a:fld>
            <a:endParaRPr lang="en-GB"/>
          </a:p>
        </p:txBody>
      </p:sp>
      <p:sp>
        <p:nvSpPr>
          <p:cNvPr id="5" name="Footer Placeholder 4"/>
          <p:cNvSpPr>
            <a:spLocks noGrp="1"/>
          </p:cNvSpPr>
          <p:nvPr>
            <p:ph type="ftr" sz="quarter" idx="11"/>
          </p:nvPr>
        </p:nvSpPr>
        <p:spPr>
          <a:xfrm>
            <a:off x="0" y="6041362"/>
            <a:ext cx="12192000" cy="365125"/>
          </a:xfrm>
        </p:spPr>
        <p:txBody>
          <a:bodyPr/>
          <a:lstStyle>
            <a:lvl1pPr algn="ctr">
              <a:defRPr lang="en-GB"/>
            </a:lvl1pPr>
          </a:lstStyle>
          <a:p>
            <a:endParaRPr lang="en-GB"/>
          </a:p>
        </p:txBody>
      </p:sp>
      <p:sp>
        <p:nvSpPr>
          <p:cNvPr id="6" name="Slide Number Placeholder 5"/>
          <p:cNvSpPr>
            <a:spLocks noGrp="1"/>
          </p:cNvSpPr>
          <p:nvPr>
            <p:ph type="sldNum" sz="quarter" idx="12"/>
          </p:nvPr>
        </p:nvSpPr>
        <p:spPr/>
        <p:txBody>
          <a:bodyPr/>
          <a:lstStyle/>
          <a:p>
            <a:fld id="{78F7433D-988E-4D9E-8275-18E64588991F}" type="slidenum">
              <a:rPr lang="en-GB" smtClean="0"/>
              <a:t>‹#›</a:t>
            </a:fld>
            <a:endParaRPr lang="en-GB"/>
          </a:p>
        </p:txBody>
      </p:sp>
    </p:spTree>
    <p:extLst>
      <p:ext uri="{BB962C8B-B14F-4D97-AF65-F5344CB8AC3E}">
        <p14:creationId xmlns:p14="http://schemas.microsoft.com/office/powerpoint/2010/main" val="112609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0209ED8-81D0-4DA0-B5CD-4E03EA52C417}" type="datetimeFigureOut">
              <a:rPr lang="en-GB" smtClean="0"/>
              <a:t>06/08/2025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7433D-988E-4D9E-8275-18E64588991F}" type="slidenum">
              <a:rPr lang="en-GB" smtClean="0"/>
              <a:t>‹#›</a:t>
            </a:fld>
            <a:endParaRPr lang="en-GB"/>
          </a:p>
        </p:txBody>
      </p:sp>
    </p:spTree>
    <p:extLst>
      <p:ext uri="{BB962C8B-B14F-4D97-AF65-F5344CB8AC3E}">
        <p14:creationId xmlns:p14="http://schemas.microsoft.com/office/powerpoint/2010/main" val="4287856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0209ED8-81D0-4DA0-B5CD-4E03EA52C417}" type="datetimeFigureOut">
              <a:rPr lang="en-GB" smtClean="0"/>
              <a:t>06/08/2025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7433D-988E-4D9E-8275-18E64588991F}"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75579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0209ED8-81D0-4DA0-B5CD-4E03EA52C417}" type="datetimeFigureOut">
              <a:rPr lang="en-GB" smtClean="0"/>
              <a:t>06/08/2025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7433D-988E-4D9E-8275-18E64588991F}" type="slidenum">
              <a:rPr lang="en-GB" smtClean="0"/>
              <a:t>‹#›</a:t>
            </a:fld>
            <a:endParaRPr lang="en-GB"/>
          </a:p>
        </p:txBody>
      </p:sp>
    </p:spTree>
    <p:extLst>
      <p:ext uri="{BB962C8B-B14F-4D97-AF65-F5344CB8AC3E}">
        <p14:creationId xmlns:p14="http://schemas.microsoft.com/office/powerpoint/2010/main" val="1136339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0209ED8-81D0-4DA0-B5CD-4E03EA52C417}" type="datetimeFigureOut">
              <a:rPr lang="en-GB" smtClean="0"/>
              <a:t>06/08/2025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7433D-988E-4D9E-8275-18E64588991F}"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44488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0209ED8-81D0-4DA0-B5CD-4E03EA52C417}" type="datetimeFigureOut">
              <a:rPr lang="en-GB" smtClean="0"/>
              <a:t>06/08/2025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7433D-988E-4D9E-8275-18E64588991F}" type="slidenum">
              <a:rPr lang="en-GB" smtClean="0"/>
              <a:t>‹#›</a:t>
            </a:fld>
            <a:endParaRPr lang="en-GB"/>
          </a:p>
        </p:txBody>
      </p:sp>
    </p:spTree>
    <p:extLst>
      <p:ext uri="{BB962C8B-B14F-4D97-AF65-F5344CB8AC3E}">
        <p14:creationId xmlns:p14="http://schemas.microsoft.com/office/powerpoint/2010/main" val="3591067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0209ED8-81D0-4DA0-B5CD-4E03EA52C417}" type="datetimeFigureOut">
              <a:rPr lang="en-GB" smtClean="0"/>
              <a:t>06/08/2025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7433D-988E-4D9E-8275-18E64588991F}" type="slidenum">
              <a:rPr lang="en-GB" smtClean="0"/>
              <a:t>‹#›</a:t>
            </a:fld>
            <a:endParaRPr lang="en-GB"/>
          </a:p>
        </p:txBody>
      </p:sp>
    </p:spTree>
    <p:extLst>
      <p:ext uri="{BB962C8B-B14F-4D97-AF65-F5344CB8AC3E}">
        <p14:creationId xmlns:p14="http://schemas.microsoft.com/office/powerpoint/2010/main" val="4118808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0209ED8-81D0-4DA0-B5CD-4E03EA52C417}" type="datetimeFigureOut">
              <a:rPr lang="en-GB" smtClean="0"/>
              <a:t>06/08/2025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7433D-988E-4D9E-8275-18E64588991F}" type="slidenum">
              <a:rPr lang="en-GB" smtClean="0"/>
              <a:t>‹#›</a:t>
            </a:fld>
            <a:endParaRPr lang="en-GB"/>
          </a:p>
        </p:txBody>
      </p:sp>
    </p:spTree>
    <p:extLst>
      <p:ext uri="{BB962C8B-B14F-4D97-AF65-F5344CB8AC3E}">
        <p14:creationId xmlns:p14="http://schemas.microsoft.com/office/powerpoint/2010/main" val="354778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0209ED8-81D0-4DA0-B5CD-4E03EA52C417}" type="datetimeFigureOut">
              <a:rPr lang="en-GB" smtClean="0"/>
              <a:t>06/08/2025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7433D-988E-4D9E-8275-18E64588991F}" type="slidenum">
              <a:rPr lang="en-GB" smtClean="0"/>
              <a:t>‹#›</a:t>
            </a:fld>
            <a:endParaRPr lang="en-GB"/>
          </a:p>
        </p:txBody>
      </p:sp>
    </p:spTree>
    <p:extLst>
      <p:ext uri="{BB962C8B-B14F-4D97-AF65-F5344CB8AC3E}">
        <p14:creationId xmlns:p14="http://schemas.microsoft.com/office/powerpoint/2010/main" val="56753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0209ED8-81D0-4DA0-B5CD-4E03EA52C417}" type="datetimeFigureOut">
              <a:rPr lang="en-GB" smtClean="0"/>
              <a:t>06/08/2025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7433D-988E-4D9E-8275-18E64588991F}" type="slidenum">
              <a:rPr lang="en-GB" smtClean="0"/>
              <a:t>‹#›</a:t>
            </a:fld>
            <a:endParaRPr lang="en-GB"/>
          </a:p>
        </p:txBody>
      </p:sp>
    </p:spTree>
    <p:extLst>
      <p:ext uri="{BB962C8B-B14F-4D97-AF65-F5344CB8AC3E}">
        <p14:creationId xmlns:p14="http://schemas.microsoft.com/office/powerpoint/2010/main" val="7082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0209ED8-81D0-4DA0-B5CD-4E03EA52C417}" type="datetimeFigureOut">
              <a:rPr lang="en-GB" smtClean="0"/>
              <a:t>06/08/2025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F7433D-988E-4D9E-8275-18E64588991F}" type="slidenum">
              <a:rPr lang="en-GB" smtClean="0"/>
              <a:t>‹#›</a:t>
            </a:fld>
            <a:endParaRPr lang="en-GB"/>
          </a:p>
        </p:txBody>
      </p:sp>
    </p:spTree>
    <p:extLst>
      <p:ext uri="{BB962C8B-B14F-4D97-AF65-F5344CB8AC3E}">
        <p14:creationId xmlns:p14="http://schemas.microsoft.com/office/powerpoint/2010/main" val="145576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0209ED8-81D0-4DA0-B5CD-4E03EA52C417}" type="datetimeFigureOut">
              <a:rPr lang="en-GB" smtClean="0"/>
              <a:t>06/08/2025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F7433D-988E-4D9E-8275-18E64588991F}" type="slidenum">
              <a:rPr lang="en-GB" smtClean="0"/>
              <a:t>‹#›</a:t>
            </a:fld>
            <a:endParaRPr lang="en-GB"/>
          </a:p>
        </p:txBody>
      </p:sp>
    </p:spTree>
    <p:extLst>
      <p:ext uri="{BB962C8B-B14F-4D97-AF65-F5344CB8AC3E}">
        <p14:creationId xmlns:p14="http://schemas.microsoft.com/office/powerpoint/2010/main" val="84029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0209ED8-81D0-4DA0-B5CD-4E03EA52C417}" type="datetimeFigureOut">
              <a:rPr lang="en-GB" smtClean="0"/>
              <a:t>06/08/2025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F7433D-988E-4D9E-8275-18E64588991F}" type="slidenum">
              <a:rPr lang="en-GB" smtClean="0"/>
              <a:t>‹#›</a:t>
            </a:fld>
            <a:endParaRPr lang="en-GB"/>
          </a:p>
        </p:txBody>
      </p:sp>
    </p:spTree>
    <p:extLst>
      <p:ext uri="{BB962C8B-B14F-4D97-AF65-F5344CB8AC3E}">
        <p14:creationId xmlns:p14="http://schemas.microsoft.com/office/powerpoint/2010/main" val="143059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09ED8-81D0-4DA0-B5CD-4E03EA52C417}" type="datetimeFigureOut">
              <a:rPr lang="en-GB" smtClean="0"/>
              <a:t>06/08/2025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F7433D-988E-4D9E-8275-18E64588991F}" type="slidenum">
              <a:rPr lang="en-GB" smtClean="0"/>
              <a:t>‹#›</a:t>
            </a:fld>
            <a:endParaRPr lang="en-GB"/>
          </a:p>
        </p:txBody>
      </p:sp>
    </p:spTree>
    <p:extLst>
      <p:ext uri="{BB962C8B-B14F-4D97-AF65-F5344CB8AC3E}">
        <p14:creationId xmlns:p14="http://schemas.microsoft.com/office/powerpoint/2010/main" val="4118926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0209ED8-81D0-4DA0-B5CD-4E03EA52C417}" type="datetimeFigureOut">
              <a:rPr lang="en-GB" smtClean="0"/>
              <a:t>06/08/2025</a:t>
            </a:fld>
            <a:endParaRPr lang="en-GB"/>
          </a:p>
        </p:txBody>
      </p:sp>
      <p:sp>
        <p:nvSpPr>
          <p:cNvPr id="6" name="Footer Placeholder 5"/>
          <p:cNvSpPr>
            <a:spLocks noGrp="1"/>
          </p:cNvSpPr>
          <p:nvPr>
            <p:ph type="ftr" sz="quarter" idx="11"/>
          </p:nvPr>
        </p:nvSpPr>
        <p:spPr>
          <a:xfrm>
            <a:off x="0" y="6041362"/>
            <a:ext cx="12192000" cy="365125"/>
          </a:xfrm>
        </p:spPr>
        <p:txBody>
          <a:bodyPr/>
          <a:lstStyle>
            <a:lvl1pPr algn="ctr">
              <a:defRPr lang="en-GB"/>
            </a:lvl1pPr>
          </a:lstStyle>
          <a:p>
            <a:endParaRPr lang="en-GB"/>
          </a:p>
        </p:txBody>
      </p:sp>
      <p:sp>
        <p:nvSpPr>
          <p:cNvPr id="7" name="Slide Number Placeholder 6"/>
          <p:cNvSpPr>
            <a:spLocks noGrp="1"/>
          </p:cNvSpPr>
          <p:nvPr>
            <p:ph type="sldNum" sz="quarter" idx="12"/>
          </p:nvPr>
        </p:nvSpPr>
        <p:spPr/>
        <p:txBody>
          <a:bodyPr/>
          <a:lstStyle/>
          <a:p>
            <a:fld id="{78F7433D-988E-4D9E-8275-18E64588991F}" type="slidenum">
              <a:rPr lang="en-GB" smtClean="0"/>
              <a:t>‹#›</a:t>
            </a:fld>
            <a:endParaRPr lang="en-GB"/>
          </a:p>
        </p:txBody>
      </p:sp>
    </p:spTree>
    <p:extLst>
      <p:ext uri="{BB962C8B-B14F-4D97-AF65-F5344CB8AC3E}">
        <p14:creationId xmlns:p14="http://schemas.microsoft.com/office/powerpoint/2010/main" val="351178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0209ED8-81D0-4DA0-B5CD-4E03EA52C417}" type="datetimeFigureOut">
              <a:rPr lang="en-GB" smtClean="0"/>
              <a:t>06/08/2025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F7433D-988E-4D9E-8275-18E64588991F}" type="slidenum">
              <a:rPr lang="en-GB" smtClean="0"/>
              <a:t>‹#›</a:t>
            </a:fld>
            <a:endParaRPr lang="en-GB"/>
          </a:p>
        </p:txBody>
      </p:sp>
    </p:spTree>
    <p:extLst>
      <p:ext uri="{BB962C8B-B14F-4D97-AF65-F5344CB8AC3E}">
        <p14:creationId xmlns:p14="http://schemas.microsoft.com/office/powerpoint/2010/main" val="899504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209ED8-81D0-4DA0-B5CD-4E03EA52C417}" type="datetimeFigureOut">
              <a:rPr lang="en-GB" smtClean="0"/>
              <a:t>06/08/2025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8F7433D-988E-4D9E-8275-18E64588991F}" type="slidenum">
              <a:rPr lang="en-GB" smtClean="0"/>
              <a:t>‹#›</a:t>
            </a:fld>
            <a:endParaRPr lang="en-GB"/>
          </a:p>
        </p:txBody>
      </p:sp>
    </p:spTree>
    <p:extLst>
      <p:ext uri="{BB962C8B-B14F-4D97-AF65-F5344CB8AC3E}">
        <p14:creationId xmlns:p14="http://schemas.microsoft.com/office/powerpoint/2010/main" val="412373583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hyperlink" Target="mailto:propertydept@newcastle-staffs.gov.uk" TargetMode="Externa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hyperlink" Target="https://forms.office.com/e/qpnw45u0SL" TargetMode="External"/><Relationship Id="rId4" Type="http://schemas.openxmlformats.org/officeDocument/2006/relationships/hyperlink" Target="Public%20toilets%20Merrial%20Street%20-%20sales%20pack%20&#8211;%20Newcastle-under-Lyme%20Borough%20Council" TargetMode="Externa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descr="A building with a roof&#10;&#10;AI-generated content may be incorrect.">
            <a:extLst>
              <a:ext uri="{FF2B5EF4-FFF2-40B4-BE49-F238E27FC236}">
                <a16:creationId xmlns:a16="http://schemas.microsoft.com/office/drawing/2014/main" id="{676F282D-7074-9F2C-D960-B9335ECA4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65" y="1308408"/>
            <a:ext cx="8826633" cy="5217075"/>
          </a:xfrm>
          <a:prstGeom prst="rect">
            <a:avLst/>
          </a:prstGeom>
          <a:effectLst>
            <a:softEdge rad="127000"/>
          </a:effectLst>
        </p:spPr>
      </p:pic>
      <p:pic>
        <p:nvPicPr>
          <p:cNvPr id="5" name="Picture 4">
            <a:extLst>
              <a:ext uri="{FF2B5EF4-FFF2-40B4-BE49-F238E27FC236}">
                <a16:creationId xmlns:a16="http://schemas.microsoft.com/office/drawing/2014/main" id="{7052ED7A-8F2B-19B8-76E1-801C0DE986B5}"/>
              </a:ext>
            </a:extLst>
          </p:cNvPr>
          <p:cNvPicPr>
            <a:picLocks noGrp="1" noRot="1" noChangeAspect="1" noMove="1" noResize="1" noEditPoints="1" noAdjustHandles="1" noChangeArrowheads="1" noChangeShapeType="1" noCrop="1"/>
          </p:cNvPicPr>
          <p:nvPr/>
        </p:nvPicPr>
        <p:blipFill>
          <a:blip r:embed="rId4"/>
          <a:stretch>
            <a:fillRect/>
          </a:stretch>
        </p:blipFill>
        <p:spPr>
          <a:xfrm>
            <a:off x="6702458" y="0"/>
            <a:ext cx="5489542" cy="1276318"/>
          </a:xfrm>
          <a:prstGeom prst="rect">
            <a:avLst/>
          </a:prstGeom>
        </p:spPr>
      </p:pic>
      <p:sp>
        <p:nvSpPr>
          <p:cNvPr id="2" name="Title 1">
            <a:extLst>
              <a:ext uri="{FF2B5EF4-FFF2-40B4-BE49-F238E27FC236}">
                <a16:creationId xmlns:a16="http://schemas.microsoft.com/office/drawing/2014/main" id="{A7383F85-C19D-7128-07E8-0C9BE32AB56D}"/>
              </a:ext>
            </a:extLst>
          </p:cNvPr>
          <p:cNvSpPr>
            <a:spLocks noGrp="1"/>
          </p:cNvSpPr>
          <p:nvPr>
            <p:ph type="ctrTitle"/>
          </p:nvPr>
        </p:nvSpPr>
        <p:spPr>
          <a:xfrm>
            <a:off x="737500" y="0"/>
            <a:ext cx="6605981" cy="1138323"/>
          </a:xfrm>
        </p:spPr>
        <p:txBody>
          <a:bodyPr>
            <a:noAutofit/>
          </a:bodyPr>
          <a:lstStyle/>
          <a:p>
            <a:pPr algn="l"/>
            <a:r>
              <a:rPr lang="en-GB" sz="3600" b="1" dirty="0">
                <a:solidFill>
                  <a:schemeClr val="accent3"/>
                </a:solidFill>
              </a:rPr>
              <a:t>FOR SALE OFFERS INVITED</a:t>
            </a:r>
            <a:br>
              <a:rPr lang="en-GB" sz="4400" b="1" dirty="0">
                <a:solidFill>
                  <a:schemeClr val="accent3"/>
                </a:solidFill>
              </a:rPr>
            </a:br>
            <a:r>
              <a:rPr lang="en-GB" sz="1400" b="1" dirty="0">
                <a:solidFill>
                  <a:schemeClr val="accent3"/>
                </a:solidFill>
              </a:rPr>
              <a:t>Via Sealed Bids BY CLOSING DATE – 12 NOON 30.09.2025</a:t>
            </a:r>
            <a:br>
              <a:rPr lang="en-GB" sz="1200" b="1" dirty="0">
                <a:solidFill>
                  <a:schemeClr val="accent3"/>
                </a:solidFill>
              </a:rPr>
            </a:br>
            <a:r>
              <a:rPr lang="en-GB" sz="1200" b="1" dirty="0">
                <a:solidFill>
                  <a:schemeClr val="accent3"/>
                </a:solidFill>
              </a:rPr>
              <a:t>Former Public Conveniences </a:t>
            </a:r>
            <a:br>
              <a:rPr lang="en-GB" sz="1200" b="1" dirty="0">
                <a:solidFill>
                  <a:schemeClr val="accent3"/>
                </a:solidFill>
              </a:rPr>
            </a:br>
            <a:r>
              <a:rPr lang="en-GB" sz="1200" b="1" dirty="0">
                <a:solidFill>
                  <a:schemeClr val="accent3"/>
                </a:solidFill>
              </a:rPr>
              <a:t>Merrial Street, Newcastle Under Lyme, Staffordshire  ST5 2AE</a:t>
            </a:r>
            <a:endParaRPr lang="en-GB" sz="4400" b="1" dirty="0">
              <a:solidFill>
                <a:schemeClr val="accent3"/>
              </a:solidFill>
            </a:endParaRPr>
          </a:p>
        </p:txBody>
      </p:sp>
      <p:sp>
        <p:nvSpPr>
          <p:cNvPr id="3" name="Subtitle 2">
            <a:extLst>
              <a:ext uri="{FF2B5EF4-FFF2-40B4-BE49-F238E27FC236}">
                <a16:creationId xmlns:a16="http://schemas.microsoft.com/office/drawing/2014/main" id="{80D093E8-B1D6-CCAB-3821-D4195111AE09}"/>
              </a:ext>
            </a:extLst>
          </p:cNvPr>
          <p:cNvSpPr>
            <a:spLocks noGrp="1"/>
          </p:cNvSpPr>
          <p:nvPr>
            <p:ph type="subTitle" idx="1"/>
          </p:nvPr>
        </p:nvSpPr>
        <p:spPr>
          <a:xfrm>
            <a:off x="0" y="6447934"/>
            <a:ext cx="12192000" cy="410066"/>
          </a:xfrm>
        </p:spPr>
        <p:txBody>
          <a:bodyPr>
            <a:normAutofit/>
          </a:bodyPr>
          <a:lstStyle/>
          <a:p>
            <a:pPr algn="l"/>
            <a:r>
              <a:rPr lang="en-GB" sz="1200" dirty="0">
                <a:solidFill>
                  <a:schemeClr val="accent3"/>
                </a:solidFill>
              </a:rPr>
              <a:t>Contact Chloe Langford: chloe.langford@newcastle-staffs.gov.uk</a:t>
            </a:r>
          </a:p>
        </p:txBody>
      </p:sp>
    </p:spTree>
    <p:extLst>
      <p:ext uri="{BB962C8B-B14F-4D97-AF65-F5344CB8AC3E}">
        <p14:creationId xmlns:p14="http://schemas.microsoft.com/office/powerpoint/2010/main" val="2717923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Isosceles Triangle 2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Isosceles Triangle 2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Isosceles Triangle 3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99D990BB-DEC2-F8F4-B851-6796DE545F3D}"/>
              </a:ext>
            </a:extLst>
          </p:cNvPr>
          <p:cNvSpPr>
            <a:spLocks noGrp="1"/>
          </p:cNvSpPr>
          <p:nvPr>
            <p:ph type="title"/>
          </p:nvPr>
        </p:nvSpPr>
        <p:spPr>
          <a:xfrm>
            <a:off x="31615" y="511788"/>
            <a:ext cx="4704135" cy="619593"/>
          </a:xfrm>
        </p:spPr>
        <p:txBody>
          <a:bodyPr vert="horz" lIns="91440" tIns="45720" rIns="91440" bIns="45720" rtlCol="0" anchor="t">
            <a:noAutofit/>
          </a:bodyPr>
          <a:lstStyle/>
          <a:p>
            <a:r>
              <a:rPr lang="en-US" sz="2800" dirty="0">
                <a:solidFill>
                  <a:schemeClr val="accent3"/>
                </a:solidFill>
              </a:rPr>
              <a:t>Former Public Conveniences          </a:t>
            </a:r>
          </a:p>
        </p:txBody>
      </p:sp>
      <p:sp>
        <p:nvSpPr>
          <p:cNvPr id="4" name="Text Placeholder 3">
            <a:extLst>
              <a:ext uri="{FF2B5EF4-FFF2-40B4-BE49-F238E27FC236}">
                <a16:creationId xmlns:a16="http://schemas.microsoft.com/office/drawing/2014/main" id="{510BBE6F-4346-1695-A17C-98D220ABF6EA}"/>
              </a:ext>
            </a:extLst>
          </p:cNvPr>
          <p:cNvSpPr>
            <a:spLocks noGrp="1"/>
          </p:cNvSpPr>
          <p:nvPr>
            <p:ph type="body" sz="half" idx="2"/>
          </p:nvPr>
        </p:nvSpPr>
        <p:spPr>
          <a:xfrm>
            <a:off x="706747" y="1204176"/>
            <a:ext cx="3831075" cy="2727857"/>
          </a:xfrm>
        </p:spPr>
        <p:txBody>
          <a:bodyPr vert="horz" lIns="91440" tIns="45720" rIns="91440" bIns="45720" rtlCol="0">
            <a:normAutofit fontScale="92500" lnSpcReduction="10000"/>
          </a:bodyPr>
          <a:lstStyle/>
          <a:p>
            <a:r>
              <a:rPr lang="en-US" b="1" dirty="0"/>
              <a:t>Location</a:t>
            </a:r>
          </a:p>
          <a:p>
            <a:r>
              <a:rPr lang="en-US" sz="1200" dirty="0"/>
              <a:t>The property is located in Newcastle-Under-Lyme town centre, the site is situated on the street linking the Iron Market to Merrial Street making up part of the town centre’s conservation area. Sitting close to Newcastle under Lyme Borough Council’s office Castle House and the Queens Gardens. Newcastle town centre is home to a variety of national and individual operators including Boots, Coffee House and Capello Lounge. There are a number of new and exciting developments within close proximity to the site at Rye Park and Astley Place . The site is adjacent to the A52 leading on to the main A34 dual carriage way that feeds into the A500 taking you through North Staffordshire linking into J15 &amp; 16 of the M6 motorway. </a:t>
            </a:r>
          </a:p>
        </p:txBody>
      </p:sp>
      <p:sp>
        <p:nvSpPr>
          <p:cNvPr id="7" name="TextBox 6">
            <a:extLst>
              <a:ext uri="{FF2B5EF4-FFF2-40B4-BE49-F238E27FC236}">
                <a16:creationId xmlns:a16="http://schemas.microsoft.com/office/drawing/2014/main" id="{78604D18-4627-9904-E920-4CB840944390}"/>
              </a:ext>
            </a:extLst>
          </p:cNvPr>
          <p:cNvSpPr txBox="1"/>
          <p:nvPr/>
        </p:nvSpPr>
        <p:spPr>
          <a:xfrm>
            <a:off x="5173031" y="485050"/>
            <a:ext cx="4392155" cy="646331"/>
          </a:xfrm>
          <a:prstGeom prst="rect">
            <a:avLst/>
          </a:prstGeom>
          <a:noFill/>
        </p:spPr>
        <p:txBody>
          <a:bodyPr wrap="square" rtlCol="0">
            <a:spAutoFit/>
          </a:bodyPr>
          <a:lstStyle/>
          <a:p>
            <a:r>
              <a:rPr lang="en-GB" dirty="0">
                <a:solidFill>
                  <a:schemeClr val="accent3"/>
                </a:solidFill>
              </a:rPr>
              <a:t>Merrial Street, Newcastle under Lyme, ST5 2AE</a:t>
            </a:r>
          </a:p>
        </p:txBody>
      </p:sp>
      <p:sp>
        <p:nvSpPr>
          <p:cNvPr id="22" name="Content Placeholder 21">
            <a:extLst>
              <a:ext uri="{FF2B5EF4-FFF2-40B4-BE49-F238E27FC236}">
                <a16:creationId xmlns:a16="http://schemas.microsoft.com/office/drawing/2014/main" id="{5ADE14AA-4B80-DC5F-DCFE-EAA2359678D3}"/>
              </a:ext>
            </a:extLst>
          </p:cNvPr>
          <p:cNvSpPr>
            <a:spLocks noGrp="1"/>
          </p:cNvSpPr>
          <p:nvPr>
            <p:ph idx="1"/>
          </p:nvPr>
        </p:nvSpPr>
        <p:spPr>
          <a:xfrm>
            <a:off x="660571" y="4112943"/>
            <a:ext cx="3797368" cy="2313526"/>
          </a:xfrm>
        </p:spPr>
        <p:txBody>
          <a:bodyPr>
            <a:normAutofit fontScale="92500" lnSpcReduction="20000"/>
          </a:bodyPr>
          <a:lstStyle/>
          <a:p>
            <a:pPr marL="0" indent="0">
              <a:buNone/>
            </a:pPr>
            <a:r>
              <a:rPr lang="en-US" sz="1400" b="1" dirty="0"/>
              <a:t>Description</a:t>
            </a:r>
          </a:p>
          <a:p>
            <a:pPr marL="0" indent="0">
              <a:buNone/>
            </a:pPr>
            <a:r>
              <a:rPr lang="en-US" sz="1200" dirty="0"/>
              <a:t>This Victorian property is a former public convenience of a brick construction with timber frame windows and doors and a pitched tile clay roof. </a:t>
            </a:r>
          </a:p>
          <a:p>
            <a:pPr marL="0" indent="0">
              <a:buNone/>
            </a:pPr>
            <a:r>
              <a:rPr lang="en-US" sz="1200" dirty="0"/>
              <a:t>These toilets are now closed to the public and would be suitable to a range of different uses (Subject To Planning). </a:t>
            </a:r>
          </a:p>
          <a:p>
            <a:pPr marL="0" indent="0">
              <a:buNone/>
            </a:pPr>
            <a:r>
              <a:rPr lang="en-US" sz="1200" dirty="0"/>
              <a:t>Interested parties are invited to submit offers using an online pro-forma. </a:t>
            </a:r>
          </a:p>
          <a:p>
            <a:pPr marL="0" indent="0">
              <a:buNone/>
            </a:pPr>
            <a:r>
              <a:rPr lang="en-US" sz="1200" dirty="0">
                <a:solidFill>
                  <a:srgbClr val="FF0000"/>
                </a:solidFill>
              </a:rPr>
              <a:t>NB- it will be a contractual condition of the sale that the building cannot be demolished and will not be permitted for car parking. </a:t>
            </a:r>
          </a:p>
          <a:p>
            <a:pPr marL="0" indent="0">
              <a:buNone/>
            </a:pPr>
            <a:endParaRPr lang="en-GB" dirty="0"/>
          </a:p>
        </p:txBody>
      </p:sp>
      <p:pic>
        <p:nvPicPr>
          <p:cNvPr id="46" name="Graphic 45" descr="Route (Two Pins With A Path) with solid fill">
            <a:extLst>
              <a:ext uri="{FF2B5EF4-FFF2-40B4-BE49-F238E27FC236}">
                <a16:creationId xmlns:a16="http://schemas.microsoft.com/office/drawing/2014/main" id="{278C7281-7A00-AB02-9A24-605D59A86B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200690"/>
            <a:ext cx="826224" cy="914400"/>
          </a:xfrm>
          <a:prstGeom prst="rect">
            <a:avLst/>
          </a:prstGeom>
        </p:spPr>
      </p:pic>
      <p:pic>
        <p:nvPicPr>
          <p:cNvPr id="48" name="Picture 47">
            <a:extLst>
              <a:ext uri="{FF2B5EF4-FFF2-40B4-BE49-F238E27FC236}">
                <a16:creationId xmlns:a16="http://schemas.microsoft.com/office/drawing/2014/main" id="{A29922F4-508C-E322-7C70-C70246E49988}"/>
              </a:ext>
            </a:extLst>
          </p:cNvPr>
          <p:cNvPicPr>
            <a:picLocks noChangeAspect="1"/>
          </p:cNvPicPr>
          <p:nvPr/>
        </p:nvPicPr>
        <p:blipFill>
          <a:blip r:embed="rId5"/>
          <a:srcRect l="4815" t="13473" r="21090" b="7988"/>
          <a:stretch/>
        </p:blipFill>
        <p:spPr>
          <a:xfrm>
            <a:off x="4621933" y="1526569"/>
            <a:ext cx="5453644" cy="4699850"/>
          </a:xfrm>
          <a:prstGeom prst="rect">
            <a:avLst/>
          </a:prstGeom>
          <a:effectLst>
            <a:softEdge rad="63500"/>
          </a:effectLst>
        </p:spPr>
      </p:pic>
      <p:pic>
        <p:nvPicPr>
          <p:cNvPr id="52" name="Graphic 51" descr="Marker with solid fill">
            <a:extLst>
              <a:ext uri="{FF2B5EF4-FFF2-40B4-BE49-F238E27FC236}">
                <a16:creationId xmlns:a16="http://schemas.microsoft.com/office/drawing/2014/main" id="{1C7E7621-4140-CF4D-6671-91550A0C8A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38391" y="2965097"/>
            <a:ext cx="296333" cy="296333"/>
          </a:xfrm>
          <a:prstGeom prst="rect">
            <a:avLst/>
          </a:prstGeom>
        </p:spPr>
      </p:pic>
    </p:spTree>
    <p:extLst>
      <p:ext uri="{BB962C8B-B14F-4D97-AF65-F5344CB8AC3E}">
        <p14:creationId xmlns:p14="http://schemas.microsoft.com/office/powerpoint/2010/main" val="283537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B335-E152-4379-480A-E925450489B5}"/>
              </a:ext>
            </a:extLst>
          </p:cNvPr>
          <p:cNvSpPr>
            <a:spLocks noGrp="1"/>
          </p:cNvSpPr>
          <p:nvPr>
            <p:ph type="title"/>
          </p:nvPr>
        </p:nvSpPr>
        <p:spPr>
          <a:xfrm>
            <a:off x="175722" y="857249"/>
            <a:ext cx="3854528" cy="438151"/>
          </a:xfrm>
        </p:spPr>
        <p:txBody>
          <a:bodyPr>
            <a:normAutofit/>
          </a:bodyPr>
          <a:lstStyle/>
          <a:p>
            <a:r>
              <a:rPr lang="en-GB" sz="1600" dirty="0"/>
              <a:t>Brief Details</a:t>
            </a:r>
          </a:p>
        </p:txBody>
      </p:sp>
      <p:sp>
        <p:nvSpPr>
          <p:cNvPr id="4" name="Text Placeholder 3">
            <a:extLst>
              <a:ext uri="{FF2B5EF4-FFF2-40B4-BE49-F238E27FC236}">
                <a16:creationId xmlns:a16="http://schemas.microsoft.com/office/drawing/2014/main" id="{280779BB-570D-6659-0341-5A3139DB9B13}"/>
              </a:ext>
            </a:extLst>
          </p:cNvPr>
          <p:cNvSpPr>
            <a:spLocks noGrp="1"/>
          </p:cNvSpPr>
          <p:nvPr>
            <p:ph type="body" sz="half" idx="2"/>
          </p:nvPr>
        </p:nvSpPr>
        <p:spPr>
          <a:xfrm>
            <a:off x="69397" y="1447800"/>
            <a:ext cx="4464896" cy="1587631"/>
          </a:xfrm>
        </p:spPr>
        <p:txBody>
          <a:bodyPr>
            <a:normAutofit/>
          </a:bodyPr>
          <a:lstStyle/>
          <a:p>
            <a:pPr marL="285750" indent="-285750">
              <a:buFont typeface="Arial" panose="020B0604020202020204" pitchFamily="34" charset="0"/>
              <a:buChar char="•"/>
            </a:pPr>
            <a:r>
              <a:rPr lang="en-GB" sz="1200" dirty="0">
                <a:solidFill>
                  <a:schemeClr val="tx1"/>
                </a:solidFill>
              </a:rPr>
              <a:t>Redevelopment opportunity Newcastle Under Lyme town centre. </a:t>
            </a:r>
          </a:p>
          <a:p>
            <a:pPr marL="285750" indent="-285750">
              <a:buFont typeface="Arial" panose="020B0604020202020204" pitchFamily="34" charset="0"/>
              <a:buChar char="•"/>
            </a:pPr>
            <a:r>
              <a:rPr lang="en-GB" sz="1200" dirty="0">
                <a:solidFill>
                  <a:schemeClr val="tx1"/>
                </a:solidFill>
              </a:rPr>
              <a:t>Total Site area: Approx 576.01 Sq. Ft/ 53.513 Sq. M. </a:t>
            </a:r>
          </a:p>
          <a:p>
            <a:pPr marL="285750" indent="-285750">
              <a:buFont typeface="Arial" panose="020B0604020202020204" pitchFamily="34" charset="0"/>
              <a:buChar char="•"/>
            </a:pPr>
            <a:r>
              <a:rPr lang="en-GB" sz="1200" dirty="0">
                <a:solidFill>
                  <a:schemeClr val="tx1"/>
                </a:solidFill>
              </a:rPr>
              <a:t>For Sale Freehold with vacant possession</a:t>
            </a:r>
          </a:p>
          <a:p>
            <a:pPr marL="285750" indent="-285750">
              <a:buFont typeface="Arial" panose="020B0604020202020204" pitchFamily="34" charset="0"/>
              <a:buChar char="•"/>
            </a:pPr>
            <a:r>
              <a:rPr lang="en-GB" sz="1200" dirty="0">
                <a:solidFill>
                  <a:schemeClr val="tx1"/>
                </a:solidFill>
              </a:rPr>
              <a:t>Planning Permission to be acquired by purchaser. </a:t>
            </a:r>
          </a:p>
        </p:txBody>
      </p:sp>
      <p:pic>
        <p:nvPicPr>
          <p:cNvPr id="5" name="Picture 4">
            <a:extLst>
              <a:ext uri="{FF2B5EF4-FFF2-40B4-BE49-F238E27FC236}">
                <a16:creationId xmlns:a16="http://schemas.microsoft.com/office/drawing/2014/main" id="{FD2C60E1-A4D9-617C-6728-9C1454940B99}"/>
              </a:ext>
            </a:extLst>
          </p:cNvPr>
          <p:cNvPicPr>
            <a:picLocks noChangeAspect="1"/>
          </p:cNvPicPr>
          <p:nvPr/>
        </p:nvPicPr>
        <p:blipFill>
          <a:blip r:embed="rId3"/>
          <a:stretch>
            <a:fillRect/>
          </a:stretch>
        </p:blipFill>
        <p:spPr>
          <a:xfrm>
            <a:off x="69398" y="0"/>
            <a:ext cx="9382125" cy="704850"/>
          </a:xfrm>
          <a:prstGeom prst="rect">
            <a:avLst/>
          </a:prstGeom>
        </p:spPr>
      </p:pic>
      <p:sp>
        <p:nvSpPr>
          <p:cNvPr id="56" name="TextBox 55">
            <a:extLst>
              <a:ext uri="{FF2B5EF4-FFF2-40B4-BE49-F238E27FC236}">
                <a16:creationId xmlns:a16="http://schemas.microsoft.com/office/drawing/2014/main" id="{DF6CB557-D102-56F7-A86A-B46CEF6989B4}"/>
              </a:ext>
            </a:extLst>
          </p:cNvPr>
          <p:cNvSpPr txBox="1"/>
          <p:nvPr/>
        </p:nvSpPr>
        <p:spPr>
          <a:xfrm>
            <a:off x="5618375" y="1076324"/>
            <a:ext cx="4364610" cy="4462760"/>
          </a:xfrm>
          <a:prstGeom prst="rect">
            <a:avLst/>
          </a:prstGeom>
          <a:noFill/>
        </p:spPr>
        <p:txBody>
          <a:bodyPr wrap="square" rtlCol="0">
            <a:spAutoFit/>
          </a:bodyPr>
          <a:lstStyle/>
          <a:p>
            <a:r>
              <a:rPr lang="en-GB" sz="1400" b="1" dirty="0"/>
              <a:t>Accommodation</a:t>
            </a:r>
          </a:p>
          <a:p>
            <a:r>
              <a:rPr lang="en-GB" sz="1200" dirty="0"/>
              <a:t>EPC – To Follow</a:t>
            </a:r>
          </a:p>
          <a:p>
            <a:endParaRPr lang="en-GB" sz="1400" b="1" dirty="0"/>
          </a:p>
          <a:p>
            <a:r>
              <a:rPr lang="en-GB" sz="1400" b="1" dirty="0"/>
              <a:t>Rating Assessment</a:t>
            </a:r>
          </a:p>
          <a:p>
            <a:r>
              <a:rPr lang="en-GB" sz="1200" dirty="0"/>
              <a:t>No payment is required at present due to Lavatory Relief but will be charged once property is redeveloped.</a:t>
            </a:r>
          </a:p>
          <a:p>
            <a:endParaRPr lang="en-GB" sz="1400" dirty="0">
              <a:solidFill>
                <a:srgbClr val="FF0000"/>
              </a:solidFill>
            </a:endParaRPr>
          </a:p>
          <a:p>
            <a:r>
              <a:rPr lang="en-GB" sz="1400" b="1" dirty="0"/>
              <a:t>Planning</a:t>
            </a:r>
          </a:p>
          <a:p>
            <a:r>
              <a:rPr lang="en-GB" sz="1200" dirty="0"/>
              <a:t>Interested parties are to make their own enquiries of the Local Planning Authority. Any successful purchaser will be liable to seek their own planning permission. </a:t>
            </a:r>
          </a:p>
          <a:p>
            <a:endParaRPr lang="en-GB" sz="1400" dirty="0"/>
          </a:p>
          <a:p>
            <a:r>
              <a:rPr lang="en-GB" sz="1200" b="1" dirty="0"/>
              <a:t>Note</a:t>
            </a:r>
            <a:r>
              <a:rPr lang="en-GB" sz="1200" dirty="0"/>
              <a:t> -  This property is located within a conservation area and on the Local List therefore the property must be retained. </a:t>
            </a:r>
          </a:p>
          <a:p>
            <a:endParaRPr lang="en-GB" sz="1400" dirty="0"/>
          </a:p>
          <a:p>
            <a:r>
              <a:rPr lang="en-GB" sz="1400" b="1" dirty="0"/>
              <a:t>Services</a:t>
            </a:r>
          </a:p>
          <a:p>
            <a:r>
              <a:rPr lang="en-GB" sz="1200" dirty="0"/>
              <a:t>Interested parties are advised to make their own investigations to satisfy themselves of their suitability. </a:t>
            </a:r>
          </a:p>
          <a:p>
            <a:endParaRPr lang="en-GB" sz="1400" dirty="0"/>
          </a:p>
          <a:p>
            <a:r>
              <a:rPr lang="en-GB" sz="1400" b="1" dirty="0"/>
              <a:t>Car Parking</a:t>
            </a:r>
          </a:p>
          <a:p>
            <a:r>
              <a:rPr lang="en-GB" sz="1200" dirty="0"/>
              <a:t>This site does not have access to car parking. </a:t>
            </a:r>
          </a:p>
        </p:txBody>
      </p:sp>
      <p:pic>
        <p:nvPicPr>
          <p:cNvPr id="57" name="Picture 56">
            <a:extLst>
              <a:ext uri="{FF2B5EF4-FFF2-40B4-BE49-F238E27FC236}">
                <a16:creationId xmlns:a16="http://schemas.microsoft.com/office/drawing/2014/main" id="{4956FB66-734C-AED7-92E9-948AAE5ACBB7}"/>
              </a:ext>
            </a:extLst>
          </p:cNvPr>
          <p:cNvPicPr>
            <a:picLocks noChangeAspect="1"/>
          </p:cNvPicPr>
          <p:nvPr/>
        </p:nvPicPr>
        <p:blipFill>
          <a:blip r:embed="rId4"/>
          <a:stretch>
            <a:fillRect/>
          </a:stretch>
        </p:blipFill>
        <p:spPr>
          <a:xfrm>
            <a:off x="341793" y="3143686"/>
            <a:ext cx="5078619" cy="2950351"/>
          </a:xfrm>
          <a:prstGeom prst="rect">
            <a:avLst/>
          </a:prstGeom>
        </p:spPr>
      </p:pic>
      <p:pic>
        <p:nvPicPr>
          <p:cNvPr id="61" name="Graphic 60" descr="Clipboard outline">
            <a:extLst>
              <a:ext uri="{FF2B5EF4-FFF2-40B4-BE49-F238E27FC236}">
                <a16:creationId xmlns:a16="http://schemas.microsoft.com/office/drawing/2014/main" id="{19770207-8C39-9D92-B0D5-D495766064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09913" y="1717959"/>
            <a:ext cx="914400" cy="914400"/>
          </a:xfrm>
          <a:prstGeom prst="rect">
            <a:avLst/>
          </a:prstGeom>
        </p:spPr>
      </p:pic>
    </p:spTree>
    <p:extLst>
      <p:ext uri="{BB962C8B-B14F-4D97-AF65-F5344CB8AC3E}">
        <p14:creationId xmlns:p14="http://schemas.microsoft.com/office/powerpoint/2010/main" val="854405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49A082-60E4-EFC4-C264-33D765C04DF6}"/>
              </a:ext>
            </a:extLst>
          </p:cNvPr>
          <p:cNvSpPr>
            <a:spLocks noGrp="1"/>
          </p:cNvSpPr>
          <p:nvPr>
            <p:ph idx="1"/>
          </p:nvPr>
        </p:nvSpPr>
        <p:spPr>
          <a:xfrm>
            <a:off x="5292070" y="1536213"/>
            <a:ext cx="4513541" cy="5321787"/>
          </a:xfrm>
        </p:spPr>
        <p:txBody>
          <a:bodyPr>
            <a:normAutofit/>
          </a:bodyPr>
          <a:lstStyle/>
          <a:p>
            <a:pPr marL="0" indent="0">
              <a:buNone/>
            </a:pPr>
            <a:r>
              <a:rPr lang="en-GB" sz="1400" b="1" dirty="0"/>
              <a:t>Tenure</a:t>
            </a:r>
          </a:p>
          <a:p>
            <a:pPr marL="0" indent="0">
              <a:buNone/>
            </a:pPr>
            <a:r>
              <a:rPr lang="en-GB" sz="1200" dirty="0">
                <a:solidFill>
                  <a:schemeClr val="tx1"/>
                </a:solidFill>
              </a:rPr>
              <a:t>Freehold</a:t>
            </a:r>
          </a:p>
          <a:p>
            <a:pPr marL="0" indent="0">
              <a:buNone/>
            </a:pPr>
            <a:r>
              <a:rPr lang="en-GB" sz="1400" b="1" dirty="0"/>
              <a:t>Legal Costs</a:t>
            </a:r>
          </a:p>
          <a:p>
            <a:pPr marL="0" indent="0">
              <a:buNone/>
            </a:pPr>
            <a:r>
              <a:rPr lang="en-GB" sz="1200" dirty="0">
                <a:solidFill>
                  <a:schemeClr val="tx1"/>
                </a:solidFill>
              </a:rPr>
              <a:t>The successful applicant is required to pay the vendors  reasonable legal costs.</a:t>
            </a:r>
          </a:p>
          <a:p>
            <a:pPr marL="0" indent="0">
              <a:buNone/>
            </a:pPr>
            <a:r>
              <a:rPr lang="en-GB" sz="1400" b="1" dirty="0"/>
              <a:t>Viewing and Further information</a:t>
            </a:r>
          </a:p>
          <a:p>
            <a:pPr marL="0" indent="0">
              <a:buNone/>
            </a:pPr>
            <a:r>
              <a:rPr lang="en-GB" sz="1200" dirty="0">
                <a:solidFill>
                  <a:schemeClr val="tx1"/>
                </a:solidFill>
              </a:rPr>
              <a:t>By prior appointment – please call Newcastle Borough Council’s property department to arrange a viewing Tel: 01782 742373 or 01782 742375 or email </a:t>
            </a:r>
            <a:r>
              <a:rPr lang="en-GB" sz="1200" dirty="0">
                <a:solidFill>
                  <a:schemeClr val="tx1"/>
                </a:solidFill>
                <a:hlinkClick r:id="rId3">
                  <a:extLst>
                    <a:ext uri="{A12FA001-AC4F-418D-AE19-62706E023703}">
                      <ahyp:hlinkClr xmlns:ahyp="http://schemas.microsoft.com/office/drawing/2018/hyperlinkcolor" val="tx"/>
                    </a:ext>
                  </a:extLst>
                </a:hlinkClick>
              </a:rPr>
              <a:t>propertydept@newcastle-staffs.gov.uk</a:t>
            </a:r>
            <a:r>
              <a:rPr lang="en-GB" sz="1200" dirty="0">
                <a:solidFill>
                  <a:schemeClr val="tx1"/>
                </a:solidFill>
              </a:rPr>
              <a:t> </a:t>
            </a:r>
          </a:p>
        </p:txBody>
      </p:sp>
      <p:sp>
        <p:nvSpPr>
          <p:cNvPr id="4" name="Text Placeholder 3">
            <a:extLst>
              <a:ext uri="{FF2B5EF4-FFF2-40B4-BE49-F238E27FC236}">
                <a16:creationId xmlns:a16="http://schemas.microsoft.com/office/drawing/2014/main" id="{D51B7BFC-0E17-6931-0C2D-F2251FAFDC8F}"/>
              </a:ext>
            </a:extLst>
          </p:cNvPr>
          <p:cNvSpPr>
            <a:spLocks noGrp="1"/>
          </p:cNvSpPr>
          <p:nvPr>
            <p:ph type="body" sz="half" idx="2"/>
          </p:nvPr>
        </p:nvSpPr>
        <p:spPr>
          <a:xfrm>
            <a:off x="1158993" y="1284825"/>
            <a:ext cx="3854528" cy="5321787"/>
          </a:xfrm>
        </p:spPr>
        <p:txBody>
          <a:bodyPr>
            <a:normAutofit fontScale="92500"/>
          </a:bodyPr>
          <a:lstStyle/>
          <a:p>
            <a:r>
              <a:rPr lang="en-GB" sz="1500" b="1" dirty="0"/>
              <a:t>Important Advice</a:t>
            </a:r>
          </a:p>
          <a:p>
            <a:r>
              <a:rPr lang="en-GB" b="1" u="sng" dirty="0"/>
              <a:t>The Applicant is recommended to read all of the information contained within the Legal Pack. </a:t>
            </a:r>
          </a:p>
          <a:p>
            <a:r>
              <a:rPr lang="en-GB" b="1" dirty="0"/>
              <a:t>Link: </a:t>
            </a:r>
            <a:r>
              <a:rPr lang="en-GB" b="1" dirty="0">
                <a:hlinkClick r:id="rId4"/>
              </a:rPr>
              <a:t>Sales Pack</a:t>
            </a:r>
            <a:endParaRPr lang="en-GB" b="1" u="sng" dirty="0">
              <a:solidFill>
                <a:srgbClr val="FF0000"/>
              </a:solidFill>
            </a:endParaRPr>
          </a:p>
          <a:p>
            <a:r>
              <a:rPr lang="en-GB" sz="1500" b="1" dirty="0">
                <a:solidFill>
                  <a:schemeClr val="tx1"/>
                </a:solidFill>
              </a:rPr>
              <a:t>Demolition</a:t>
            </a:r>
          </a:p>
          <a:p>
            <a:r>
              <a:rPr lang="en-GB" sz="1200" dirty="0">
                <a:solidFill>
                  <a:schemeClr val="tx1"/>
                </a:solidFill>
              </a:rPr>
              <a:t>The successful applicant will not be permitted to demolish the building. </a:t>
            </a:r>
          </a:p>
          <a:p>
            <a:r>
              <a:rPr lang="en-GB" sz="1500" b="1" dirty="0">
                <a:solidFill>
                  <a:schemeClr val="tx1"/>
                </a:solidFill>
              </a:rPr>
              <a:t>Offers are invited </a:t>
            </a:r>
          </a:p>
          <a:p>
            <a:r>
              <a:rPr lang="en-GB" sz="1200" dirty="0">
                <a:solidFill>
                  <a:schemeClr val="tx1"/>
                </a:solidFill>
              </a:rPr>
              <a:t>Offers must be made by completion of the online pro-forma which can be accessed using the following link click </a:t>
            </a:r>
            <a:r>
              <a:rPr lang="en-GB" sz="1200" dirty="0">
                <a:solidFill>
                  <a:schemeClr val="tx1"/>
                </a:solidFill>
                <a:hlinkClick r:id="rId5"/>
              </a:rPr>
              <a:t>here</a:t>
            </a:r>
            <a:r>
              <a:rPr lang="en-GB" sz="1200" dirty="0">
                <a:solidFill>
                  <a:schemeClr val="tx1"/>
                </a:solidFill>
              </a:rPr>
              <a:t> to make an offer,</a:t>
            </a:r>
          </a:p>
          <a:p>
            <a:r>
              <a:rPr lang="en-GB" sz="1200" dirty="0">
                <a:solidFill>
                  <a:schemeClr val="tx1"/>
                </a:solidFill>
              </a:rPr>
              <a:t>All offers are subject to obtaining satisfactory planning permission. A successful offer will result in the purchaser paying 10% of the purchase price on exchange of the contracts which will be non-refundable. </a:t>
            </a:r>
          </a:p>
          <a:p>
            <a:r>
              <a:rPr lang="en-GB" sz="1200" dirty="0">
                <a:solidFill>
                  <a:schemeClr val="tx1"/>
                </a:solidFill>
              </a:rPr>
              <a:t>Nb the closing date for the receipt of offers is noon on 30</a:t>
            </a:r>
            <a:r>
              <a:rPr lang="en-GB" sz="1200" baseline="30000" dirty="0">
                <a:solidFill>
                  <a:schemeClr val="tx1"/>
                </a:solidFill>
              </a:rPr>
              <a:t>th</a:t>
            </a:r>
            <a:r>
              <a:rPr lang="en-GB" sz="1200" dirty="0">
                <a:solidFill>
                  <a:schemeClr val="tx1"/>
                </a:solidFill>
              </a:rPr>
              <a:t> September 2025</a:t>
            </a:r>
          </a:p>
          <a:p>
            <a:r>
              <a:rPr lang="en-GB" sz="1200" dirty="0">
                <a:solidFill>
                  <a:schemeClr val="tx1"/>
                </a:solidFill>
              </a:rPr>
              <a:t>Receipt of an offer will be acknowledged by way of email.</a:t>
            </a:r>
          </a:p>
          <a:p>
            <a:r>
              <a:rPr lang="en-GB" b="1" dirty="0">
                <a:solidFill>
                  <a:schemeClr val="tx1"/>
                </a:solidFill>
              </a:rPr>
              <a:t>NB the Council will not be bound to accept the highest or any of the offers received. </a:t>
            </a:r>
          </a:p>
        </p:txBody>
      </p:sp>
      <p:pic>
        <p:nvPicPr>
          <p:cNvPr id="8" name="Picture 7">
            <a:extLst>
              <a:ext uri="{FF2B5EF4-FFF2-40B4-BE49-F238E27FC236}">
                <a16:creationId xmlns:a16="http://schemas.microsoft.com/office/drawing/2014/main" id="{E569F64F-DD40-926C-BBA1-6FA30EC6D20A}"/>
              </a:ext>
            </a:extLst>
          </p:cNvPr>
          <p:cNvPicPr>
            <a:picLocks noChangeAspect="1"/>
          </p:cNvPicPr>
          <p:nvPr/>
        </p:nvPicPr>
        <p:blipFill>
          <a:blip r:embed="rId6"/>
          <a:stretch>
            <a:fillRect/>
          </a:stretch>
        </p:blipFill>
        <p:spPr>
          <a:xfrm>
            <a:off x="121639" y="451513"/>
            <a:ext cx="9382125" cy="704850"/>
          </a:xfrm>
          <a:prstGeom prst="rect">
            <a:avLst/>
          </a:prstGeom>
        </p:spPr>
      </p:pic>
      <p:pic>
        <p:nvPicPr>
          <p:cNvPr id="10" name="Graphic 9" descr="Internet outline">
            <a:extLst>
              <a:ext uri="{FF2B5EF4-FFF2-40B4-BE49-F238E27FC236}">
                <a16:creationId xmlns:a16="http://schemas.microsoft.com/office/drawing/2014/main" id="{BA2457B2-8344-78AC-0D23-A1C615136D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8824" y="3488519"/>
            <a:ext cx="914400" cy="914400"/>
          </a:xfrm>
          <a:prstGeom prst="rect">
            <a:avLst/>
          </a:prstGeom>
        </p:spPr>
      </p:pic>
      <p:pic>
        <p:nvPicPr>
          <p:cNvPr id="6" name="Picture 5" descr="A street with brick buildings and a door&#10;&#10;AI-generated content may be incorrect.">
            <a:extLst>
              <a:ext uri="{FF2B5EF4-FFF2-40B4-BE49-F238E27FC236}">
                <a16:creationId xmlns:a16="http://schemas.microsoft.com/office/drawing/2014/main" id="{7E96FA5F-CF2E-654F-C334-2194A5108E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7839" y="4098047"/>
            <a:ext cx="3549730" cy="2662298"/>
          </a:xfrm>
          <a:prstGeom prst="rect">
            <a:avLst/>
          </a:prstGeom>
        </p:spPr>
      </p:pic>
    </p:spTree>
    <p:extLst>
      <p:ext uri="{BB962C8B-B14F-4D97-AF65-F5344CB8AC3E}">
        <p14:creationId xmlns:p14="http://schemas.microsoft.com/office/powerpoint/2010/main" val="106036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F8340-D0E1-C3FF-00D1-279EF8E80995}"/>
              </a:ext>
            </a:extLst>
          </p:cNvPr>
          <p:cNvSpPr>
            <a:spLocks noGrp="1"/>
          </p:cNvSpPr>
          <p:nvPr>
            <p:ph type="title"/>
          </p:nvPr>
        </p:nvSpPr>
        <p:spPr>
          <a:xfrm>
            <a:off x="880010" y="1092813"/>
            <a:ext cx="3854528" cy="1278466"/>
          </a:xfrm>
        </p:spPr>
        <p:txBody>
          <a:bodyPr>
            <a:normAutofit/>
          </a:bodyPr>
          <a:lstStyle/>
          <a:p>
            <a:r>
              <a:rPr lang="en-GB" dirty="0"/>
              <a:t>Timetable for Completion </a:t>
            </a:r>
          </a:p>
        </p:txBody>
      </p:sp>
      <p:sp>
        <p:nvSpPr>
          <p:cNvPr id="3" name="Content Placeholder 2">
            <a:extLst>
              <a:ext uri="{FF2B5EF4-FFF2-40B4-BE49-F238E27FC236}">
                <a16:creationId xmlns:a16="http://schemas.microsoft.com/office/drawing/2014/main" id="{B41DBECA-4414-658C-47FB-87F45C13CBBB}"/>
              </a:ext>
            </a:extLst>
          </p:cNvPr>
          <p:cNvSpPr>
            <a:spLocks noGrp="1"/>
          </p:cNvSpPr>
          <p:nvPr>
            <p:ph idx="1"/>
          </p:nvPr>
        </p:nvSpPr>
        <p:spPr>
          <a:xfrm>
            <a:off x="2988210" y="4620679"/>
            <a:ext cx="4013223" cy="2189360"/>
          </a:xfrm>
        </p:spPr>
        <p:txBody>
          <a:bodyPr>
            <a:normAutofit/>
          </a:bodyPr>
          <a:lstStyle/>
          <a:p>
            <a:pPr marL="0" indent="0">
              <a:buNone/>
            </a:pPr>
            <a:endParaRPr lang="en-GB" dirty="0"/>
          </a:p>
          <a:p>
            <a:endParaRPr lang="en-GB" dirty="0"/>
          </a:p>
          <a:p>
            <a:pPr marL="0" indent="0">
              <a:buNone/>
            </a:pPr>
            <a:r>
              <a:rPr lang="en-GB" dirty="0">
                <a:solidFill>
                  <a:schemeClr val="accent6"/>
                </a:solidFill>
              </a:rPr>
              <a:t>* If you have any issues arising from this or have any other query, please telephone 01782 742373  or 01782 742375 for assistance. </a:t>
            </a:r>
          </a:p>
        </p:txBody>
      </p:sp>
      <p:sp>
        <p:nvSpPr>
          <p:cNvPr id="4" name="Text Placeholder 3">
            <a:extLst>
              <a:ext uri="{FF2B5EF4-FFF2-40B4-BE49-F238E27FC236}">
                <a16:creationId xmlns:a16="http://schemas.microsoft.com/office/drawing/2014/main" id="{BAD6A912-19AB-9013-4919-E09AA7338B98}"/>
              </a:ext>
            </a:extLst>
          </p:cNvPr>
          <p:cNvSpPr>
            <a:spLocks noGrp="1"/>
          </p:cNvSpPr>
          <p:nvPr>
            <p:ph type="body" sz="half" idx="2"/>
          </p:nvPr>
        </p:nvSpPr>
        <p:spPr>
          <a:xfrm>
            <a:off x="880010" y="2514918"/>
            <a:ext cx="3769686" cy="3095830"/>
          </a:xfrm>
        </p:spPr>
        <p:txBody>
          <a:bodyPr>
            <a:normAutofit fontScale="92500" lnSpcReduction="10000"/>
          </a:bodyPr>
          <a:lstStyle/>
          <a:p>
            <a:r>
              <a:rPr lang="en-GB" dirty="0"/>
              <a:t>Closing date for offers to be in by 12pm noon 30</a:t>
            </a:r>
            <a:r>
              <a:rPr lang="en-GB" baseline="30000" dirty="0"/>
              <a:t>th</a:t>
            </a:r>
            <a:r>
              <a:rPr lang="en-GB" dirty="0"/>
              <a:t> September 2025</a:t>
            </a:r>
          </a:p>
          <a:p>
            <a:r>
              <a:rPr lang="en-GB" dirty="0"/>
              <a:t>Applicants will be notified via email by 17:00 on 14</a:t>
            </a:r>
            <a:r>
              <a:rPr lang="en-GB" baseline="30000" dirty="0"/>
              <a:t>th</a:t>
            </a:r>
            <a:r>
              <a:rPr lang="en-GB" dirty="0"/>
              <a:t> October 2025 of the success or otherwise their offer.</a:t>
            </a:r>
          </a:p>
          <a:p>
            <a:r>
              <a:rPr lang="en-GB" dirty="0"/>
              <a:t>Contract of a sale are to be exchanged no later than 2</a:t>
            </a:r>
            <a:r>
              <a:rPr lang="en-GB" baseline="30000" dirty="0"/>
              <a:t>nd</a:t>
            </a:r>
            <a:r>
              <a:rPr lang="en-GB" dirty="0"/>
              <a:t> January 2026. On exchange the purchaser is to pay 10% of the purchase price on which will be non-refundable. </a:t>
            </a:r>
          </a:p>
          <a:p>
            <a:endParaRPr lang="en-GB" dirty="0"/>
          </a:p>
          <a:p>
            <a:r>
              <a:rPr lang="en-GB" dirty="0">
                <a:solidFill>
                  <a:schemeClr val="tx1"/>
                </a:solidFill>
              </a:rPr>
              <a:t>The sale is to be completed within 8 weeks of successful planning permission being awarded to the purchaser or 4</a:t>
            </a:r>
            <a:r>
              <a:rPr lang="en-GB" baseline="30000" dirty="0">
                <a:solidFill>
                  <a:schemeClr val="tx1"/>
                </a:solidFill>
              </a:rPr>
              <a:t>th</a:t>
            </a:r>
            <a:r>
              <a:rPr lang="en-GB" dirty="0">
                <a:solidFill>
                  <a:schemeClr val="tx1"/>
                </a:solidFill>
              </a:rPr>
              <a:t> January 2027 whichever is sooner.</a:t>
            </a:r>
          </a:p>
        </p:txBody>
      </p:sp>
      <p:pic>
        <p:nvPicPr>
          <p:cNvPr id="5" name="Picture 4">
            <a:extLst>
              <a:ext uri="{FF2B5EF4-FFF2-40B4-BE49-F238E27FC236}">
                <a16:creationId xmlns:a16="http://schemas.microsoft.com/office/drawing/2014/main" id="{82B0065A-F1CC-F969-DB67-AF9FD66A54DC}"/>
              </a:ext>
            </a:extLst>
          </p:cNvPr>
          <p:cNvPicPr>
            <a:picLocks noChangeAspect="1"/>
          </p:cNvPicPr>
          <p:nvPr/>
        </p:nvPicPr>
        <p:blipFill>
          <a:blip r:embed="rId3"/>
          <a:stretch>
            <a:fillRect/>
          </a:stretch>
        </p:blipFill>
        <p:spPr>
          <a:xfrm>
            <a:off x="81781" y="161325"/>
            <a:ext cx="9382557" cy="707197"/>
          </a:xfrm>
          <a:prstGeom prst="rect">
            <a:avLst/>
          </a:prstGeom>
        </p:spPr>
      </p:pic>
      <p:pic>
        <p:nvPicPr>
          <p:cNvPr id="7" name="Graphic 6" descr="Daily calendar outline">
            <a:extLst>
              <a:ext uri="{FF2B5EF4-FFF2-40B4-BE49-F238E27FC236}">
                <a16:creationId xmlns:a16="http://schemas.microsoft.com/office/drawing/2014/main" id="{77B91EFE-A8F7-98E8-37EC-17B32BEF37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81" y="1694083"/>
            <a:ext cx="901487" cy="901487"/>
          </a:xfrm>
          <a:prstGeom prst="rect">
            <a:avLst/>
          </a:prstGeom>
        </p:spPr>
      </p:pic>
      <p:sp>
        <p:nvSpPr>
          <p:cNvPr id="21" name="TextBox 20">
            <a:extLst>
              <a:ext uri="{FF2B5EF4-FFF2-40B4-BE49-F238E27FC236}">
                <a16:creationId xmlns:a16="http://schemas.microsoft.com/office/drawing/2014/main" id="{58971D6E-8C72-87FB-533E-528CE3DF405F}"/>
              </a:ext>
            </a:extLst>
          </p:cNvPr>
          <p:cNvSpPr txBox="1"/>
          <p:nvPr/>
        </p:nvSpPr>
        <p:spPr>
          <a:xfrm>
            <a:off x="4883085" y="1755156"/>
            <a:ext cx="4581253" cy="830997"/>
          </a:xfrm>
          <a:prstGeom prst="rect">
            <a:avLst/>
          </a:prstGeom>
          <a:noFill/>
        </p:spPr>
        <p:txBody>
          <a:bodyPr wrap="square" rtlCol="0">
            <a:spAutoFit/>
          </a:bodyPr>
          <a:lstStyle/>
          <a:p>
            <a:r>
              <a:rPr lang="en-GB" sz="2400" dirty="0">
                <a:solidFill>
                  <a:schemeClr val="accent6"/>
                </a:solidFill>
              </a:rPr>
              <a:t>Floor Plan (Not to Scale – For illustration purposes only )</a:t>
            </a:r>
          </a:p>
        </p:txBody>
      </p:sp>
      <p:cxnSp>
        <p:nvCxnSpPr>
          <p:cNvPr id="8" name="Straight Connector 7">
            <a:extLst>
              <a:ext uri="{FF2B5EF4-FFF2-40B4-BE49-F238E27FC236}">
                <a16:creationId xmlns:a16="http://schemas.microsoft.com/office/drawing/2014/main" id="{32989528-9942-A61A-D23D-AF2C60CD9479}"/>
              </a:ext>
            </a:extLst>
          </p:cNvPr>
          <p:cNvCxnSpPr/>
          <p:nvPr/>
        </p:nvCxnSpPr>
        <p:spPr>
          <a:xfrm>
            <a:off x="5637320" y="3941685"/>
            <a:ext cx="45868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31319A1-A63C-BD4D-6824-D01AA8C85FEA}"/>
              </a:ext>
            </a:extLst>
          </p:cNvPr>
          <p:cNvCxnSpPr>
            <a:cxnSpLocks/>
          </p:cNvCxnSpPr>
          <p:nvPr/>
        </p:nvCxnSpPr>
        <p:spPr>
          <a:xfrm>
            <a:off x="5737934" y="3499280"/>
            <a:ext cx="458680" cy="0"/>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pic>
        <p:nvPicPr>
          <p:cNvPr id="9" name="Picture 8">
            <a:extLst>
              <a:ext uri="{FF2B5EF4-FFF2-40B4-BE49-F238E27FC236}">
                <a16:creationId xmlns:a16="http://schemas.microsoft.com/office/drawing/2014/main" id="{0E4A5EA7-9B82-B898-A83C-E7D7C4404DDC}"/>
              </a:ext>
            </a:extLst>
          </p:cNvPr>
          <p:cNvPicPr>
            <a:picLocks noChangeAspect="1"/>
          </p:cNvPicPr>
          <p:nvPr/>
        </p:nvPicPr>
        <p:blipFill>
          <a:blip r:embed="rId6"/>
          <a:srcRect l="2026" r="4222" b="5630"/>
          <a:stretch/>
        </p:blipFill>
        <p:spPr>
          <a:xfrm>
            <a:off x="4994533" y="2640435"/>
            <a:ext cx="4358355" cy="2578375"/>
          </a:xfrm>
          <a:prstGeom prst="rect">
            <a:avLst/>
          </a:prstGeom>
        </p:spPr>
      </p:pic>
    </p:spTree>
    <p:extLst>
      <p:ext uri="{BB962C8B-B14F-4D97-AF65-F5344CB8AC3E}">
        <p14:creationId xmlns:p14="http://schemas.microsoft.com/office/powerpoint/2010/main" val="4047226388"/>
      </p:ext>
    </p:extLst>
  </p:cSld>
  <p:clrMapOvr>
    <a:masterClrMapping/>
  </p:clrMapOvr>
</p:sld>
</file>

<file path=ppt/theme/theme1.xml><?xml version="1.0" encoding="utf-8"?>
<a:theme xmlns:a="http://schemas.openxmlformats.org/drawingml/2006/main" name="Facet">
  <a:themeElements>
    <a:clrScheme name="NULBC">
      <a:dk1>
        <a:srgbClr val="000000"/>
      </a:dk1>
      <a:lt1>
        <a:sysClr val="window" lastClr="FFFFFF"/>
      </a:lt1>
      <a:dk2>
        <a:srgbClr val="000000"/>
      </a:dk2>
      <a:lt2>
        <a:srgbClr val="FFFFFF"/>
      </a:lt2>
      <a:accent1>
        <a:srgbClr val="3D9B35"/>
      </a:accent1>
      <a:accent2>
        <a:srgbClr val="0085CF"/>
      </a:accent2>
      <a:accent3>
        <a:srgbClr val="0085CF"/>
      </a:accent3>
      <a:accent4>
        <a:srgbClr val="3D9B35"/>
      </a:accent4>
      <a:accent5>
        <a:srgbClr val="0085CF"/>
      </a:accent5>
      <a:accent6>
        <a:srgbClr val="3D9B35"/>
      </a:accent6>
      <a:hlink>
        <a:srgbClr val="000000"/>
      </a:hlink>
      <a:folHlink>
        <a:srgbClr val="0085C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28b776cc-b7a8-4b37-9354-bedab51b193f" origin="userSelected"/>
</file>

<file path=customXml/itemProps1.xml><?xml version="1.0" encoding="utf-8"?>
<ds:datastoreItem xmlns:ds="http://schemas.openxmlformats.org/officeDocument/2006/customXml" ds:itemID="{19B44A19-B504-4787-8B53-BFF3D35E82EC}">
  <ds:schemaRefs>
    <ds:schemaRef ds:uri="http://www.w3.org/2001/XMLSchema"/>
    <ds:schemaRef ds:uri="http://www.boldonjames.com/2008/01/sie/internal/label"/>
  </ds:schemaRefs>
</ds:datastoreItem>
</file>

<file path=docMetadata/LabelInfo.xml><?xml version="1.0" encoding="utf-8"?>
<clbl:labelList xmlns:clbl="http://schemas.microsoft.com/office/2020/mipLabelMetadata">
  <clbl:label id="{32f4c2fa-b4aa-4b85-83f7-c683c33ab100}" enabled="0" method="" siteId="{32f4c2fa-b4aa-4b85-83f7-c683c33ab100}" removed="1"/>
</clbl:labelList>
</file>

<file path=docProps/app.xml><?xml version="1.0" encoding="utf-8"?>
<Properties xmlns="http://schemas.openxmlformats.org/officeDocument/2006/extended-properties" xmlns:vt="http://schemas.openxmlformats.org/officeDocument/2006/docPropsVTypes">
  <Template>Facet</Template>
  <TotalTime>27101</TotalTime>
  <Words>748</Words>
  <Application>Microsoft Office PowerPoint</Application>
  <PresentationFormat>Widescreen</PresentationFormat>
  <Paragraphs>64</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Arial</vt:lpstr>
      <vt:lpstr>Trebuchet MS</vt:lpstr>
      <vt:lpstr>Wingdings 3</vt:lpstr>
      <vt:lpstr>Facet</vt:lpstr>
      <vt:lpstr>FOR SALE OFFERS INVITED Via Sealed Bids BY CLOSING DATE – 12 NOON 30.09.2025 Former Public Conveniences  Merrial Street, Newcastle Under Lyme, Staffordshire  ST5 2AE</vt:lpstr>
      <vt:lpstr>Former Public Conveniences          </vt:lpstr>
      <vt:lpstr>Brief Details</vt:lpstr>
      <vt:lpstr>PowerPoint Presentation</vt:lpstr>
      <vt:lpstr>Timetable for Completion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Chloe Langford</dc:creator>
  <dc:description/>
  <cp:lastModifiedBy>Chloe Langford</cp:lastModifiedBy>
  <cp:revision>3</cp:revision>
  <dcterms:created xsi:type="dcterms:W3CDTF">2025-07-02T13:37:56Z</dcterms:created>
  <dcterms:modified xsi:type="dcterms:W3CDTF">2025-08-06T09:44:38Z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733946aa-2dd0-4340-b4c0-97bd6436c065</vt:lpwstr>
  </property>
  <property fmtid="{D5CDD505-2E9C-101B-9397-08002B2CF9AE}" pid="3" name="bjSaver">
    <vt:lpwstr>NJMK9eFwgZFjMwaJzfwV5mmQ4I/vTMHi</vt:lpwstr>
  </property>
  <property fmtid="{D5CDD505-2E9C-101B-9397-08002B2CF9AE}" pid="4" name="bjDocumentSecurityLabel">
    <vt:lpwstr>No Marking</vt:lpwstr>
  </property>
</Properties>
</file>