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7" r:id="rId5"/>
  </p:sldMasterIdLst>
  <p:notesMasterIdLst>
    <p:notesMasterId r:id="rId11"/>
  </p:notesMasterIdLst>
  <p:handoutMasterIdLst>
    <p:handoutMasterId r:id="rId12"/>
  </p:handoutMasterIdLst>
  <p:sldIdLst>
    <p:sldId id="256" r:id="rId6"/>
    <p:sldId id="258" r:id="rId7"/>
    <p:sldId id="259" r:id="rId8"/>
    <p:sldId id="257" r:id="rId9"/>
    <p:sldId id="260"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E66FB3-0E51-449D-BE34-D1F0CF28403C}" v="7" dt="2026-01-19T10:13:12.7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247" autoAdjust="0"/>
  </p:normalViewPr>
  <p:slideViewPr>
    <p:cSldViewPr snapToGrid="0">
      <p:cViewPr varScale="1">
        <p:scale>
          <a:sx n="82" d="100"/>
          <a:sy n="82" d="100"/>
        </p:scale>
        <p:origin x="691"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handoutMaster" Target="handoutMasters/handoutMaster1.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theme" Target="theme/theme1.xml"/><Relationship Id="rId10"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05030DB-7387-314E-3228-104EEF31AD1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1F518F71-3B42-B79E-5B19-20F50F49D57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0C11D3E-803F-4AB0-96AA-FAC78DD576C9}" type="datetimeFigureOut">
              <a:rPr lang="en-GB" smtClean="0"/>
              <a:t>16/01/2026</a:t>
            </a:fld>
            <a:endParaRPr lang="en-GB"/>
          </a:p>
        </p:txBody>
      </p:sp>
      <p:sp>
        <p:nvSpPr>
          <p:cNvPr id="4" name="Footer Placeholder 3">
            <a:extLst>
              <a:ext uri="{FF2B5EF4-FFF2-40B4-BE49-F238E27FC236}">
                <a16:creationId xmlns:a16="http://schemas.microsoft.com/office/drawing/2014/main" id="{3FA68656-D1C0-9B2B-C2E4-866D077601D1}"/>
              </a:ext>
            </a:extLst>
          </p:cNvPr>
          <p:cNvSpPr>
            <a:spLocks noGrp="1"/>
          </p:cNvSpPr>
          <p:nvPr>
            <p:ph type="ftr" sz="quarter" idx="2"/>
          </p:nvPr>
        </p:nvSpPr>
        <p:spPr>
          <a:xfrm>
            <a:off x="0" y="8685213"/>
            <a:ext cx="6858000" cy="458787"/>
          </a:xfrm>
          <a:prstGeom prst="rect">
            <a:avLst/>
          </a:prstGeom>
        </p:spPr>
        <p:txBody>
          <a:bodyPr vert="horz" lIns="91440" tIns="45720" rIns="91440" bIns="45720" rtlCol="0" anchor="b"/>
          <a:lstStyle>
            <a:lvl1pPr algn="l">
              <a:defRPr sz="1200"/>
            </a:lvl1pPr>
          </a:lstStyle>
          <a:p>
            <a:pPr algn="ctr"/>
            <a:endParaRPr lang="en-GB"/>
          </a:p>
        </p:txBody>
      </p:sp>
      <p:sp>
        <p:nvSpPr>
          <p:cNvPr id="5" name="Slide Number Placeholder 4">
            <a:extLst>
              <a:ext uri="{FF2B5EF4-FFF2-40B4-BE49-F238E27FC236}">
                <a16:creationId xmlns:a16="http://schemas.microsoft.com/office/drawing/2014/main" id="{9767A60D-F141-93E8-BB57-55DDF165C28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E22F10-6AF9-4859-934A-DD5288F64BEB}" type="slidenum">
              <a:rPr lang="en-GB" smtClean="0"/>
              <a:t>‹#›</a:t>
            </a:fld>
            <a:endParaRPr lang="en-GB"/>
          </a:p>
        </p:txBody>
      </p:sp>
    </p:spTree>
    <p:extLst>
      <p:ext uri="{BB962C8B-B14F-4D97-AF65-F5344CB8AC3E}">
        <p14:creationId xmlns:p14="http://schemas.microsoft.com/office/powerpoint/2010/main" val="1538898917"/>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13CCEC-61C3-493C-ADE7-64CB6108E831}" type="datetimeFigureOut">
              <a:rPr lang="en-GB" smtClean="0"/>
              <a:t>16/01/2026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6858000" cy="458787"/>
          </a:xfrm>
          <a:prstGeom prst="rect">
            <a:avLst/>
          </a:prstGeom>
        </p:spPr>
        <p:txBody>
          <a:bodyPr vert="horz" lIns="91440" tIns="45720" rIns="91440" bIns="45720" rtlCol="0" anchor="b"/>
          <a:lstStyle>
            <a:lvl1pPr algn="ctr">
              <a:defRPr lang="en-GB"/>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0EE000-9D54-49F7-ADB7-56545B576CC7}" type="slidenum">
              <a:rPr lang="en-GB" smtClean="0"/>
              <a:t>‹#›</a:t>
            </a:fld>
            <a:endParaRPr lang="en-GB"/>
          </a:p>
        </p:txBody>
      </p:sp>
    </p:spTree>
    <p:extLst>
      <p:ext uri="{BB962C8B-B14F-4D97-AF65-F5344CB8AC3E}">
        <p14:creationId xmlns:p14="http://schemas.microsoft.com/office/powerpoint/2010/main" val="400457843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p:nvPr>
        </p:nvSpPr>
        <p:spPr/>
        <p:txBody>
          <a:bodyPr/>
          <a:lstStyle/>
          <a:p>
            <a:endParaRPr lang="en-GB"/>
          </a:p>
        </p:txBody>
      </p:sp>
      <p:sp>
        <p:nvSpPr>
          <p:cNvPr id="5" name="Footer Placeholder 4" hidden="1"/>
          <p:cNvSpPr>
            <a:spLocks noGrp="1"/>
          </p:cNvSpPr>
          <p:nvPr>
            <p:ph type="ftr" sz="quarter" idx="4"/>
          </p:nvPr>
        </p:nvSpPr>
        <p:spPr/>
        <p:txBody>
          <a:bodyPr/>
          <a:lstStyle/>
          <a:p>
            <a:endParaRPr lang="en-GB"/>
          </a:p>
        </p:txBody>
      </p:sp>
      <p:sp>
        <p:nvSpPr>
          <p:cNvPr id="6" name="Slide Number Placeholder 5"/>
          <p:cNvSpPr>
            <a:spLocks noGrp="1"/>
          </p:cNvSpPr>
          <p:nvPr>
            <p:ph type="sldNum" sz="quarter" idx="5"/>
          </p:nvPr>
        </p:nvSpPr>
        <p:spPr/>
        <p:txBody>
          <a:bodyPr/>
          <a:lstStyle/>
          <a:p>
            <a:fld id="{640EE000-9D54-49F7-ADB7-56545B576CC7}" type="slidenum">
              <a:rPr lang="en-GB" smtClean="0"/>
              <a:t>1</a:t>
            </a:fld>
            <a:endParaRPr lang="en-GB"/>
          </a:p>
        </p:txBody>
      </p:sp>
    </p:spTree>
    <p:extLst>
      <p:ext uri="{BB962C8B-B14F-4D97-AF65-F5344CB8AC3E}">
        <p14:creationId xmlns:p14="http://schemas.microsoft.com/office/powerpoint/2010/main" val="3203359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p:nvPr>
        </p:nvSpPr>
        <p:spPr/>
        <p:txBody>
          <a:bodyPr/>
          <a:lstStyle/>
          <a:p>
            <a:endParaRPr lang="en-GB"/>
          </a:p>
        </p:txBody>
      </p:sp>
      <p:sp>
        <p:nvSpPr>
          <p:cNvPr id="5" name="Footer Placeholder 4" hidden="1"/>
          <p:cNvSpPr>
            <a:spLocks noGrp="1"/>
          </p:cNvSpPr>
          <p:nvPr>
            <p:ph type="ftr" sz="quarter" idx="4"/>
          </p:nvPr>
        </p:nvSpPr>
        <p:spPr/>
        <p:txBody>
          <a:bodyPr/>
          <a:lstStyle/>
          <a:p>
            <a:endParaRPr lang="en-GB"/>
          </a:p>
        </p:txBody>
      </p:sp>
      <p:sp>
        <p:nvSpPr>
          <p:cNvPr id="6" name="Slide Number Placeholder 5"/>
          <p:cNvSpPr>
            <a:spLocks noGrp="1"/>
          </p:cNvSpPr>
          <p:nvPr>
            <p:ph type="sldNum" sz="quarter" idx="5"/>
          </p:nvPr>
        </p:nvSpPr>
        <p:spPr/>
        <p:txBody>
          <a:bodyPr/>
          <a:lstStyle/>
          <a:p>
            <a:fld id="{640EE000-9D54-49F7-ADB7-56545B576CC7}" type="slidenum">
              <a:rPr lang="en-GB" smtClean="0"/>
              <a:t>2</a:t>
            </a:fld>
            <a:endParaRPr lang="en-GB"/>
          </a:p>
        </p:txBody>
      </p:sp>
    </p:spTree>
    <p:extLst>
      <p:ext uri="{BB962C8B-B14F-4D97-AF65-F5344CB8AC3E}">
        <p14:creationId xmlns:p14="http://schemas.microsoft.com/office/powerpoint/2010/main" val="687500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p:nvPr>
        </p:nvSpPr>
        <p:spPr/>
        <p:txBody>
          <a:bodyPr/>
          <a:lstStyle/>
          <a:p>
            <a:endParaRPr lang="en-GB"/>
          </a:p>
        </p:txBody>
      </p:sp>
      <p:sp>
        <p:nvSpPr>
          <p:cNvPr id="5" name="Footer Placeholder 4" hidden="1"/>
          <p:cNvSpPr>
            <a:spLocks noGrp="1"/>
          </p:cNvSpPr>
          <p:nvPr>
            <p:ph type="ftr" sz="quarter" idx="4"/>
          </p:nvPr>
        </p:nvSpPr>
        <p:spPr/>
        <p:txBody>
          <a:bodyPr/>
          <a:lstStyle/>
          <a:p>
            <a:endParaRPr lang="en-GB"/>
          </a:p>
        </p:txBody>
      </p:sp>
      <p:sp>
        <p:nvSpPr>
          <p:cNvPr id="6" name="Slide Number Placeholder 5"/>
          <p:cNvSpPr>
            <a:spLocks noGrp="1"/>
          </p:cNvSpPr>
          <p:nvPr>
            <p:ph type="sldNum" sz="quarter" idx="5"/>
          </p:nvPr>
        </p:nvSpPr>
        <p:spPr/>
        <p:txBody>
          <a:bodyPr/>
          <a:lstStyle/>
          <a:p>
            <a:fld id="{640EE000-9D54-49F7-ADB7-56545B576CC7}" type="slidenum">
              <a:rPr lang="en-GB" smtClean="0"/>
              <a:t>3</a:t>
            </a:fld>
            <a:endParaRPr lang="en-GB"/>
          </a:p>
        </p:txBody>
      </p:sp>
    </p:spTree>
    <p:extLst>
      <p:ext uri="{BB962C8B-B14F-4D97-AF65-F5344CB8AC3E}">
        <p14:creationId xmlns:p14="http://schemas.microsoft.com/office/powerpoint/2010/main" val="2422970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p:nvPr>
        </p:nvSpPr>
        <p:spPr/>
        <p:txBody>
          <a:bodyPr/>
          <a:lstStyle/>
          <a:p>
            <a:endParaRPr lang="en-GB"/>
          </a:p>
        </p:txBody>
      </p:sp>
      <p:sp>
        <p:nvSpPr>
          <p:cNvPr id="5" name="Footer Placeholder 4" hidden="1"/>
          <p:cNvSpPr>
            <a:spLocks noGrp="1"/>
          </p:cNvSpPr>
          <p:nvPr>
            <p:ph type="ftr" sz="quarter" idx="4"/>
          </p:nvPr>
        </p:nvSpPr>
        <p:spPr/>
        <p:txBody>
          <a:bodyPr/>
          <a:lstStyle/>
          <a:p>
            <a:endParaRPr lang="en-GB"/>
          </a:p>
        </p:txBody>
      </p:sp>
      <p:sp>
        <p:nvSpPr>
          <p:cNvPr id="6" name="Slide Number Placeholder 5"/>
          <p:cNvSpPr>
            <a:spLocks noGrp="1"/>
          </p:cNvSpPr>
          <p:nvPr>
            <p:ph type="sldNum" sz="quarter" idx="5"/>
          </p:nvPr>
        </p:nvSpPr>
        <p:spPr/>
        <p:txBody>
          <a:bodyPr/>
          <a:lstStyle/>
          <a:p>
            <a:fld id="{640EE000-9D54-49F7-ADB7-56545B576CC7}" type="slidenum">
              <a:rPr lang="en-GB" smtClean="0"/>
              <a:t>4</a:t>
            </a:fld>
            <a:endParaRPr lang="en-GB"/>
          </a:p>
        </p:txBody>
      </p:sp>
    </p:spTree>
    <p:extLst>
      <p:ext uri="{BB962C8B-B14F-4D97-AF65-F5344CB8AC3E}">
        <p14:creationId xmlns:p14="http://schemas.microsoft.com/office/powerpoint/2010/main" val="1813333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p:nvPr>
        </p:nvSpPr>
        <p:spPr/>
        <p:txBody>
          <a:bodyPr/>
          <a:lstStyle/>
          <a:p>
            <a:endParaRPr lang="en-GB"/>
          </a:p>
        </p:txBody>
      </p:sp>
      <p:sp>
        <p:nvSpPr>
          <p:cNvPr id="5" name="Footer Placeholder 4" hidden="1"/>
          <p:cNvSpPr>
            <a:spLocks noGrp="1"/>
          </p:cNvSpPr>
          <p:nvPr>
            <p:ph type="ftr" sz="quarter" idx="4"/>
          </p:nvPr>
        </p:nvSpPr>
        <p:spPr/>
        <p:txBody>
          <a:bodyPr/>
          <a:lstStyle/>
          <a:p>
            <a:endParaRPr lang="en-GB"/>
          </a:p>
        </p:txBody>
      </p:sp>
      <p:sp>
        <p:nvSpPr>
          <p:cNvPr id="6" name="Slide Number Placeholder 5"/>
          <p:cNvSpPr>
            <a:spLocks noGrp="1"/>
          </p:cNvSpPr>
          <p:nvPr>
            <p:ph type="sldNum" sz="quarter" idx="5"/>
          </p:nvPr>
        </p:nvSpPr>
        <p:spPr/>
        <p:txBody>
          <a:bodyPr/>
          <a:lstStyle/>
          <a:p>
            <a:fld id="{640EE000-9D54-49F7-ADB7-56545B576CC7}" type="slidenum">
              <a:rPr lang="en-GB" smtClean="0"/>
              <a:t>5</a:t>
            </a:fld>
            <a:endParaRPr lang="en-GB"/>
          </a:p>
        </p:txBody>
      </p:sp>
    </p:spTree>
    <p:extLst>
      <p:ext uri="{BB962C8B-B14F-4D97-AF65-F5344CB8AC3E}">
        <p14:creationId xmlns:p14="http://schemas.microsoft.com/office/powerpoint/2010/main" val="1412845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GB"/>
              <a:t>Click to edit Master title style</a:t>
            </a:r>
            <a:endParaRPr lang="en-US"/>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70209ED8-81D0-4DA0-B5CD-4E03EA52C417}" type="datetimeFigureOut">
              <a:rPr lang="en-GB" smtClean="0"/>
              <a:t>16/01/2026</a:t>
            </a:fld>
            <a:endParaRPr lang="en-GB"/>
          </a:p>
        </p:txBody>
      </p:sp>
      <p:sp>
        <p:nvSpPr>
          <p:cNvPr id="5" name="Footer Placeholder 4"/>
          <p:cNvSpPr>
            <a:spLocks noGrp="1"/>
          </p:cNvSpPr>
          <p:nvPr>
            <p:ph type="ftr" sz="quarter" idx="11"/>
          </p:nvPr>
        </p:nvSpPr>
        <p:spPr>
          <a:xfrm>
            <a:off x="0" y="6041362"/>
            <a:ext cx="12192000" cy="365125"/>
          </a:xfrm>
        </p:spPr>
        <p:txBody>
          <a:bodyPr/>
          <a:lstStyle>
            <a:lvl1pPr algn="ctr">
              <a:defRPr lang="en-GB"/>
            </a:lvl1pPr>
          </a:lstStyle>
          <a:p>
            <a:endParaRPr lang="en-GB"/>
          </a:p>
        </p:txBody>
      </p:sp>
      <p:sp>
        <p:nvSpPr>
          <p:cNvPr id="6" name="Slide Number Placeholder 5"/>
          <p:cNvSpPr>
            <a:spLocks noGrp="1"/>
          </p:cNvSpPr>
          <p:nvPr>
            <p:ph type="sldNum" sz="quarter" idx="12"/>
          </p:nvPr>
        </p:nvSpPr>
        <p:spPr/>
        <p:txBody>
          <a:bodyPr/>
          <a:lstStyle/>
          <a:p>
            <a:fld id="{78F7433D-988E-4D9E-8275-18E64588991F}" type="slidenum">
              <a:rPr lang="en-GB" smtClean="0"/>
              <a:t>‹#›</a:t>
            </a:fld>
            <a:endParaRPr lang="en-GB"/>
          </a:p>
        </p:txBody>
      </p:sp>
    </p:spTree>
    <p:extLst>
      <p:ext uri="{BB962C8B-B14F-4D97-AF65-F5344CB8AC3E}">
        <p14:creationId xmlns:p14="http://schemas.microsoft.com/office/powerpoint/2010/main" val="112609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GB"/>
              <a:t>Click to edit Master title style</a:t>
            </a:r>
            <a:endParaRPr lang="en-US"/>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70209ED8-81D0-4DA0-B5CD-4E03EA52C417}" type="datetimeFigureOut">
              <a:rPr lang="en-GB" smtClean="0"/>
              <a:t>16/01/2026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8F7433D-988E-4D9E-8275-18E64588991F}" type="slidenum">
              <a:rPr lang="en-GB" smtClean="0"/>
              <a:t>‹#›</a:t>
            </a:fld>
            <a:endParaRPr lang="en-GB"/>
          </a:p>
        </p:txBody>
      </p:sp>
    </p:spTree>
    <p:extLst>
      <p:ext uri="{BB962C8B-B14F-4D97-AF65-F5344CB8AC3E}">
        <p14:creationId xmlns:p14="http://schemas.microsoft.com/office/powerpoint/2010/main" val="42878566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GB"/>
              <a:t>Click to edit Master title style</a:t>
            </a:r>
            <a:endParaRPr lang="en-US"/>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70209ED8-81D0-4DA0-B5CD-4E03EA52C417}" type="datetimeFigureOut">
              <a:rPr lang="en-GB" smtClean="0"/>
              <a:t>16/01/2026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8F7433D-988E-4D9E-8275-18E64588991F}" type="slidenum">
              <a:rPr lang="en-GB" smtClean="0"/>
              <a:t>‹#›</a:t>
            </a:fld>
            <a:endParaRPr lang="en-GB"/>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latin typeface="Arial"/>
              </a:rPr>
              <a:t>”</a:t>
            </a:r>
            <a:endParaRPr lang="en-US">
              <a:solidFill>
                <a:schemeClr val="accent1">
                  <a:lumMod val="60000"/>
                  <a:lumOff val="40000"/>
                </a:schemeClr>
              </a:solidFill>
              <a:latin typeface="Arial"/>
            </a:endParaRPr>
          </a:p>
        </p:txBody>
      </p:sp>
    </p:spTree>
    <p:extLst>
      <p:ext uri="{BB962C8B-B14F-4D97-AF65-F5344CB8AC3E}">
        <p14:creationId xmlns:p14="http://schemas.microsoft.com/office/powerpoint/2010/main" val="8755793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GB"/>
              <a:t>Click to edit Master title style</a:t>
            </a:r>
            <a:endParaRPr lang="en-US"/>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70209ED8-81D0-4DA0-B5CD-4E03EA52C417}" type="datetimeFigureOut">
              <a:rPr lang="en-GB" smtClean="0"/>
              <a:t>16/01/2026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8F7433D-988E-4D9E-8275-18E64588991F}" type="slidenum">
              <a:rPr lang="en-GB" smtClean="0"/>
              <a:t>‹#›</a:t>
            </a:fld>
            <a:endParaRPr lang="en-GB"/>
          </a:p>
        </p:txBody>
      </p:sp>
    </p:spTree>
    <p:extLst>
      <p:ext uri="{BB962C8B-B14F-4D97-AF65-F5344CB8AC3E}">
        <p14:creationId xmlns:p14="http://schemas.microsoft.com/office/powerpoint/2010/main" val="11363391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GB"/>
              <a:t>Click to edit Master title style</a:t>
            </a:r>
            <a:endParaRPr lang="en-US"/>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70209ED8-81D0-4DA0-B5CD-4E03EA52C417}" type="datetimeFigureOut">
              <a:rPr lang="en-GB" smtClean="0"/>
              <a:t>16/01/2026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8F7433D-988E-4D9E-8275-18E64588991F}" type="slidenum">
              <a:rPr lang="en-GB" smtClean="0"/>
              <a:t>‹#›</a:t>
            </a:fld>
            <a:endParaRPr lang="en-GB"/>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6444888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GB"/>
              <a:t>Click to edit Master title style</a:t>
            </a:r>
            <a:endParaRPr lang="en-US"/>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70209ED8-81D0-4DA0-B5CD-4E03EA52C417}" type="datetimeFigureOut">
              <a:rPr lang="en-GB" smtClean="0"/>
              <a:t>16/01/2026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8F7433D-988E-4D9E-8275-18E64588991F}" type="slidenum">
              <a:rPr lang="en-GB" smtClean="0"/>
              <a:t>‹#›</a:t>
            </a:fld>
            <a:endParaRPr lang="en-GB"/>
          </a:p>
        </p:txBody>
      </p:sp>
    </p:spTree>
    <p:extLst>
      <p:ext uri="{BB962C8B-B14F-4D97-AF65-F5344CB8AC3E}">
        <p14:creationId xmlns:p14="http://schemas.microsoft.com/office/powerpoint/2010/main" val="35910677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70209ED8-81D0-4DA0-B5CD-4E03EA52C417}" type="datetimeFigureOut">
              <a:rPr lang="en-GB" smtClean="0"/>
              <a:t>16/01/2026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8F7433D-988E-4D9E-8275-18E64588991F}" type="slidenum">
              <a:rPr lang="en-GB" smtClean="0"/>
              <a:t>‹#›</a:t>
            </a:fld>
            <a:endParaRPr lang="en-GB"/>
          </a:p>
        </p:txBody>
      </p:sp>
    </p:spTree>
    <p:extLst>
      <p:ext uri="{BB962C8B-B14F-4D97-AF65-F5344CB8AC3E}">
        <p14:creationId xmlns:p14="http://schemas.microsoft.com/office/powerpoint/2010/main" val="41188082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GB"/>
              <a:t>Click to edit Master title style</a:t>
            </a:r>
            <a:endParaRPr lang="en-US"/>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70209ED8-81D0-4DA0-B5CD-4E03EA52C417}" type="datetimeFigureOut">
              <a:rPr lang="en-GB" smtClean="0"/>
              <a:t>16/01/2026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8F7433D-988E-4D9E-8275-18E64588991F}" type="slidenum">
              <a:rPr lang="en-GB" smtClean="0"/>
              <a:t>‹#›</a:t>
            </a:fld>
            <a:endParaRPr lang="en-GB"/>
          </a:p>
        </p:txBody>
      </p:sp>
    </p:spTree>
    <p:extLst>
      <p:ext uri="{BB962C8B-B14F-4D97-AF65-F5344CB8AC3E}">
        <p14:creationId xmlns:p14="http://schemas.microsoft.com/office/powerpoint/2010/main" val="3547787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70209ED8-81D0-4DA0-B5CD-4E03EA52C417}" type="datetimeFigureOut">
              <a:rPr lang="en-GB" smtClean="0"/>
              <a:t>16/01/2026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8F7433D-988E-4D9E-8275-18E64588991F}" type="slidenum">
              <a:rPr lang="en-GB" smtClean="0"/>
              <a:t>‹#›</a:t>
            </a:fld>
            <a:endParaRPr lang="en-GB"/>
          </a:p>
        </p:txBody>
      </p:sp>
    </p:spTree>
    <p:extLst>
      <p:ext uri="{BB962C8B-B14F-4D97-AF65-F5344CB8AC3E}">
        <p14:creationId xmlns:p14="http://schemas.microsoft.com/office/powerpoint/2010/main" val="567532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GB"/>
              <a:t>Click to edit Master title style</a:t>
            </a:r>
            <a:endParaRPr lang="en-US"/>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70209ED8-81D0-4DA0-B5CD-4E03EA52C417}" type="datetimeFigureOut">
              <a:rPr lang="en-GB" smtClean="0"/>
              <a:t>16/01/2026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8F7433D-988E-4D9E-8275-18E64588991F}" type="slidenum">
              <a:rPr lang="en-GB" smtClean="0"/>
              <a:t>‹#›</a:t>
            </a:fld>
            <a:endParaRPr lang="en-GB"/>
          </a:p>
        </p:txBody>
      </p:sp>
    </p:spTree>
    <p:extLst>
      <p:ext uri="{BB962C8B-B14F-4D97-AF65-F5344CB8AC3E}">
        <p14:creationId xmlns:p14="http://schemas.microsoft.com/office/powerpoint/2010/main" val="70827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677334" y="2160589"/>
            <a:ext cx="4184035" cy="388077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5089970" y="2160589"/>
            <a:ext cx="4184034" cy="388077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70209ED8-81D0-4DA0-B5CD-4E03EA52C417}" type="datetimeFigureOut">
              <a:rPr lang="en-GB" smtClean="0"/>
              <a:t>16/01/2026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8F7433D-988E-4D9E-8275-18E64588991F}" type="slidenum">
              <a:rPr lang="en-GB" smtClean="0"/>
              <a:t>‹#›</a:t>
            </a:fld>
            <a:endParaRPr lang="en-GB"/>
          </a:p>
        </p:txBody>
      </p:sp>
    </p:spTree>
    <p:extLst>
      <p:ext uri="{BB962C8B-B14F-4D97-AF65-F5344CB8AC3E}">
        <p14:creationId xmlns:p14="http://schemas.microsoft.com/office/powerpoint/2010/main" val="1455764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70209ED8-81D0-4DA0-B5CD-4E03EA52C417}" type="datetimeFigureOut">
              <a:rPr lang="en-GB" smtClean="0"/>
              <a:t>16/01/2026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8F7433D-988E-4D9E-8275-18E64588991F}" type="slidenum">
              <a:rPr lang="en-GB" smtClean="0"/>
              <a:t>‹#›</a:t>
            </a:fld>
            <a:endParaRPr lang="en-GB"/>
          </a:p>
        </p:txBody>
      </p:sp>
    </p:spTree>
    <p:extLst>
      <p:ext uri="{BB962C8B-B14F-4D97-AF65-F5344CB8AC3E}">
        <p14:creationId xmlns:p14="http://schemas.microsoft.com/office/powerpoint/2010/main" val="8402929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70209ED8-81D0-4DA0-B5CD-4E03EA52C417}" type="datetimeFigureOut">
              <a:rPr lang="en-GB" smtClean="0"/>
              <a:t>16/01/2026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8F7433D-988E-4D9E-8275-18E64588991F}" type="slidenum">
              <a:rPr lang="en-GB" smtClean="0"/>
              <a:t>‹#›</a:t>
            </a:fld>
            <a:endParaRPr lang="en-GB"/>
          </a:p>
        </p:txBody>
      </p:sp>
    </p:spTree>
    <p:extLst>
      <p:ext uri="{BB962C8B-B14F-4D97-AF65-F5344CB8AC3E}">
        <p14:creationId xmlns:p14="http://schemas.microsoft.com/office/powerpoint/2010/main" val="14305981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209ED8-81D0-4DA0-B5CD-4E03EA52C417}" type="datetimeFigureOut">
              <a:rPr lang="en-GB" smtClean="0"/>
              <a:t>16/01/2026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8F7433D-988E-4D9E-8275-18E64588991F}" type="slidenum">
              <a:rPr lang="en-GB" smtClean="0"/>
              <a:t>‹#›</a:t>
            </a:fld>
            <a:endParaRPr lang="en-GB"/>
          </a:p>
        </p:txBody>
      </p:sp>
    </p:spTree>
    <p:extLst>
      <p:ext uri="{BB962C8B-B14F-4D97-AF65-F5344CB8AC3E}">
        <p14:creationId xmlns:p14="http://schemas.microsoft.com/office/powerpoint/2010/main" val="4118926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GB"/>
              <a:t>Click to edit Master title style</a:t>
            </a:r>
            <a:endParaRPr lang="en-US"/>
          </a:p>
        </p:txBody>
      </p:sp>
      <p:sp>
        <p:nvSpPr>
          <p:cNvPr id="3" name="Content Placeholder 2"/>
          <p:cNvSpPr>
            <a:spLocks noGrp="1"/>
          </p:cNvSpPr>
          <p:nvPr>
            <p:ph idx="1"/>
          </p:nvPr>
        </p:nvSpPr>
        <p:spPr>
          <a:xfrm>
            <a:off x="4760461" y="514924"/>
            <a:ext cx="4513541" cy="5526437"/>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70209ED8-81D0-4DA0-B5CD-4E03EA52C417}" type="datetimeFigureOut">
              <a:rPr lang="en-GB" smtClean="0"/>
              <a:t>16/01/2026</a:t>
            </a:fld>
            <a:endParaRPr lang="en-GB"/>
          </a:p>
        </p:txBody>
      </p:sp>
      <p:sp>
        <p:nvSpPr>
          <p:cNvPr id="6" name="Footer Placeholder 5"/>
          <p:cNvSpPr>
            <a:spLocks noGrp="1"/>
          </p:cNvSpPr>
          <p:nvPr>
            <p:ph type="ftr" sz="quarter" idx="11"/>
          </p:nvPr>
        </p:nvSpPr>
        <p:spPr>
          <a:xfrm>
            <a:off x="0" y="6041362"/>
            <a:ext cx="12192000" cy="365125"/>
          </a:xfrm>
        </p:spPr>
        <p:txBody>
          <a:bodyPr/>
          <a:lstStyle>
            <a:lvl1pPr algn="ctr">
              <a:defRPr lang="en-GB"/>
            </a:lvl1pPr>
          </a:lstStyle>
          <a:p>
            <a:endParaRPr lang="en-GB"/>
          </a:p>
        </p:txBody>
      </p:sp>
      <p:sp>
        <p:nvSpPr>
          <p:cNvPr id="7" name="Slide Number Placeholder 6"/>
          <p:cNvSpPr>
            <a:spLocks noGrp="1"/>
          </p:cNvSpPr>
          <p:nvPr>
            <p:ph type="sldNum" sz="quarter" idx="12"/>
          </p:nvPr>
        </p:nvSpPr>
        <p:spPr/>
        <p:txBody>
          <a:bodyPr/>
          <a:lstStyle/>
          <a:p>
            <a:fld id="{78F7433D-988E-4D9E-8275-18E64588991F}" type="slidenum">
              <a:rPr lang="en-GB" smtClean="0"/>
              <a:t>‹#›</a:t>
            </a:fld>
            <a:endParaRPr lang="en-GB"/>
          </a:p>
        </p:txBody>
      </p:sp>
    </p:spTree>
    <p:extLst>
      <p:ext uri="{BB962C8B-B14F-4D97-AF65-F5344CB8AC3E}">
        <p14:creationId xmlns:p14="http://schemas.microsoft.com/office/powerpoint/2010/main" val="35117857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GB"/>
              <a:t>Click to edit Master title style</a:t>
            </a:r>
            <a:endParaRPr lang="en-US"/>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a:t>Click icon to add picture</a:t>
            </a:r>
            <a:endParaRPr lang="en-US"/>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70209ED8-81D0-4DA0-B5CD-4E03EA52C417}" type="datetimeFigureOut">
              <a:rPr lang="en-GB" smtClean="0"/>
              <a:t>16/01/2026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8F7433D-988E-4D9E-8275-18E64588991F}" type="slidenum">
              <a:rPr lang="en-GB" smtClean="0"/>
              <a:t>‹#›</a:t>
            </a:fld>
            <a:endParaRPr lang="en-GB"/>
          </a:p>
        </p:txBody>
      </p:sp>
    </p:spTree>
    <p:extLst>
      <p:ext uri="{BB962C8B-B14F-4D97-AF65-F5344CB8AC3E}">
        <p14:creationId xmlns:p14="http://schemas.microsoft.com/office/powerpoint/2010/main" val="8995048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GB"/>
              <a:t>Click to edit Master title style</a:t>
            </a:r>
            <a:endParaRPr lang="en-US"/>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0209ED8-81D0-4DA0-B5CD-4E03EA52C417}" type="datetimeFigureOut">
              <a:rPr lang="en-GB" smtClean="0"/>
              <a:t>16/01/2026</a:t>
            </a:fld>
            <a:endParaRPr lang="en-GB"/>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78F7433D-988E-4D9E-8275-18E64588991F}" type="slidenum">
              <a:rPr lang="en-GB" smtClean="0"/>
              <a:t>‹#›</a:t>
            </a:fld>
            <a:endParaRPr lang="en-GB"/>
          </a:p>
        </p:txBody>
      </p:sp>
    </p:spTree>
    <p:extLst>
      <p:ext uri="{BB962C8B-B14F-4D97-AF65-F5344CB8AC3E}">
        <p14:creationId xmlns:p14="http://schemas.microsoft.com/office/powerpoint/2010/main" val="4123735831"/>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 id="2147483761" r:id="rId14"/>
    <p:sldLayoutId id="2147483762" r:id="rId15"/>
    <p:sldLayoutId id="214748376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sv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sv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hyperlink" Target="mailto:propertydept@newcastle-staffs.gov.uk" TargetMode="External"/><Relationship Id="rId7" Type="http://schemas.openxmlformats.org/officeDocument/2006/relationships/image" Target="../media/image13.sv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hyperlink" Target="Pepper%20Street,%20Former%20Public%20conveniences%20-%20Offer%20form%20&#8211;%20Fill%20out%20form" TargetMode="External"/><Relationship Id="rId4" Type="http://schemas.openxmlformats.org/officeDocument/2006/relationships/hyperlink" Target="https://www.newcastle-staffs.gov.uk/downloads/download/1404/pepper-street-former-public-conveniences"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6.png"/><Relationship Id="rId5" Type="http://schemas.openxmlformats.org/officeDocument/2006/relationships/image" Target="../media/image10.png"/><Relationship Id="rId4" Type="http://schemas.openxmlformats.org/officeDocument/2006/relationships/image" Target="../media/image15.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7FEFAA5-0F08-DF9C-7BD0-8624CB6D6FC9}"/>
              </a:ext>
            </a:extLst>
          </p:cNvPr>
          <p:cNvPicPr>
            <a:picLocks noChangeAspect="1"/>
          </p:cNvPicPr>
          <p:nvPr/>
        </p:nvPicPr>
        <p:blipFill>
          <a:blip r:embed="rId3">
            <a:alphaModFix/>
          </a:blip>
          <a:stretch>
            <a:fillRect/>
          </a:stretch>
        </p:blipFill>
        <p:spPr>
          <a:xfrm>
            <a:off x="182880" y="1203965"/>
            <a:ext cx="10074302" cy="5316323"/>
          </a:xfrm>
          <a:prstGeom prst="rect">
            <a:avLst/>
          </a:prstGeom>
          <a:effectLst>
            <a:softEdge rad="317500"/>
          </a:effectLst>
        </p:spPr>
      </p:pic>
      <p:pic>
        <p:nvPicPr>
          <p:cNvPr id="5" name="Picture 4">
            <a:extLst>
              <a:ext uri="{FF2B5EF4-FFF2-40B4-BE49-F238E27FC236}">
                <a16:creationId xmlns:a16="http://schemas.microsoft.com/office/drawing/2014/main" id="{7052ED7A-8F2B-19B8-76E1-801C0DE986B5}"/>
              </a:ext>
            </a:extLst>
          </p:cNvPr>
          <p:cNvPicPr>
            <a:picLocks noGrp="1" noRot="1" noChangeAspect="1" noMove="1" noResize="1" noEditPoints="1" noAdjustHandles="1" noChangeArrowheads="1" noChangeShapeType="1" noCrop="1"/>
          </p:cNvPicPr>
          <p:nvPr/>
        </p:nvPicPr>
        <p:blipFill>
          <a:blip r:embed="rId4"/>
          <a:stretch>
            <a:fillRect/>
          </a:stretch>
        </p:blipFill>
        <p:spPr>
          <a:xfrm>
            <a:off x="6702458" y="0"/>
            <a:ext cx="5489542" cy="1276318"/>
          </a:xfrm>
          <a:prstGeom prst="rect">
            <a:avLst/>
          </a:prstGeom>
        </p:spPr>
      </p:pic>
      <p:sp>
        <p:nvSpPr>
          <p:cNvPr id="2" name="Title 1">
            <a:extLst>
              <a:ext uri="{FF2B5EF4-FFF2-40B4-BE49-F238E27FC236}">
                <a16:creationId xmlns:a16="http://schemas.microsoft.com/office/drawing/2014/main" id="{A7383F85-C19D-7128-07E8-0C9BE32AB56D}"/>
              </a:ext>
            </a:extLst>
          </p:cNvPr>
          <p:cNvSpPr>
            <a:spLocks noGrp="1"/>
          </p:cNvSpPr>
          <p:nvPr>
            <p:ph type="ctrTitle"/>
          </p:nvPr>
        </p:nvSpPr>
        <p:spPr>
          <a:xfrm>
            <a:off x="737500" y="0"/>
            <a:ext cx="6605981" cy="1138323"/>
          </a:xfrm>
        </p:spPr>
        <p:txBody>
          <a:bodyPr>
            <a:noAutofit/>
          </a:bodyPr>
          <a:lstStyle/>
          <a:p>
            <a:pPr algn="l"/>
            <a:r>
              <a:rPr lang="en-GB" sz="3600" b="1" dirty="0">
                <a:solidFill>
                  <a:schemeClr val="accent3"/>
                </a:solidFill>
              </a:rPr>
              <a:t>FOR SALE OFFERS INVITED</a:t>
            </a:r>
            <a:br>
              <a:rPr lang="en-GB" sz="4400" b="1" dirty="0">
                <a:solidFill>
                  <a:schemeClr val="accent3"/>
                </a:solidFill>
              </a:rPr>
            </a:br>
            <a:r>
              <a:rPr lang="en-GB" sz="1400" b="1" dirty="0">
                <a:solidFill>
                  <a:schemeClr val="accent3"/>
                </a:solidFill>
              </a:rPr>
              <a:t>Via Sealed Bids BY CLOSING DATE – 12 NOON 19</a:t>
            </a:r>
            <a:r>
              <a:rPr lang="en-GB" sz="1400" b="1" dirty="0">
                <a:solidFill>
                  <a:schemeClr val="accent2"/>
                </a:solidFill>
              </a:rPr>
              <a:t>.01.2026</a:t>
            </a:r>
            <a:br>
              <a:rPr lang="en-GB" sz="1200" b="1" dirty="0">
                <a:solidFill>
                  <a:schemeClr val="accent3"/>
                </a:solidFill>
              </a:rPr>
            </a:br>
            <a:r>
              <a:rPr lang="en-GB" sz="1200" b="1" dirty="0">
                <a:solidFill>
                  <a:schemeClr val="accent3"/>
                </a:solidFill>
              </a:rPr>
              <a:t>Former Public Conveniences </a:t>
            </a:r>
            <a:br>
              <a:rPr lang="en-GB" sz="1200" b="1" dirty="0">
                <a:solidFill>
                  <a:schemeClr val="accent3"/>
                </a:solidFill>
              </a:rPr>
            </a:br>
            <a:r>
              <a:rPr lang="en-GB" sz="1200" b="1" dirty="0">
                <a:solidFill>
                  <a:schemeClr val="accent3"/>
                </a:solidFill>
              </a:rPr>
              <a:t>Pepper Street, Newcastle Under Lyme, Staffordshire  ST5 1PR</a:t>
            </a:r>
            <a:endParaRPr lang="en-GB" sz="4400" b="1" dirty="0">
              <a:solidFill>
                <a:schemeClr val="accent3"/>
              </a:solidFill>
            </a:endParaRPr>
          </a:p>
        </p:txBody>
      </p:sp>
      <p:sp>
        <p:nvSpPr>
          <p:cNvPr id="3" name="Subtitle 2">
            <a:extLst>
              <a:ext uri="{FF2B5EF4-FFF2-40B4-BE49-F238E27FC236}">
                <a16:creationId xmlns:a16="http://schemas.microsoft.com/office/drawing/2014/main" id="{80D093E8-B1D6-CCAB-3821-D4195111AE09}"/>
              </a:ext>
            </a:extLst>
          </p:cNvPr>
          <p:cNvSpPr>
            <a:spLocks noGrp="1"/>
          </p:cNvSpPr>
          <p:nvPr>
            <p:ph type="subTitle" idx="1"/>
          </p:nvPr>
        </p:nvSpPr>
        <p:spPr>
          <a:xfrm>
            <a:off x="0" y="6447934"/>
            <a:ext cx="12192000" cy="410066"/>
          </a:xfrm>
        </p:spPr>
        <p:txBody>
          <a:bodyPr>
            <a:normAutofit/>
          </a:bodyPr>
          <a:lstStyle/>
          <a:p>
            <a:pPr algn="l"/>
            <a:r>
              <a:rPr lang="en-GB" sz="1200">
                <a:solidFill>
                  <a:schemeClr val="accent3"/>
                </a:solidFill>
              </a:rPr>
              <a:t>Contact Chloe Langford: chloe.langford@newcastle-staffs.gov.uk</a:t>
            </a:r>
          </a:p>
        </p:txBody>
      </p:sp>
    </p:spTree>
    <p:extLst>
      <p:ext uri="{BB962C8B-B14F-4D97-AF65-F5344CB8AC3E}">
        <p14:creationId xmlns:p14="http://schemas.microsoft.com/office/powerpoint/2010/main" val="2717923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EA17E6-94E3-1BB3-7E06-18825E33AAD1}"/>
              </a:ext>
            </a:extLst>
          </p:cNvPr>
          <p:cNvPicPr>
            <a:picLocks noChangeAspect="1"/>
          </p:cNvPicPr>
          <p:nvPr/>
        </p:nvPicPr>
        <p:blipFill>
          <a:blip r:embed="rId3"/>
          <a:stretch>
            <a:fillRect/>
          </a:stretch>
        </p:blipFill>
        <p:spPr>
          <a:xfrm>
            <a:off x="4537822" y="1936433"/>
            <a:ext cx="7355434" cy="3546609"/>
          </a:xfrm>
          <a:prstGeom prst="rect">
            <a:avLst/>
          </a:prstGeom>
        </p:spPr>
      </p:pic>
      <p:grpSp>
        <p:nvGrpSpPr>
          <p:cNvPr id="23" name="Group 22">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6723" y="-8467"/>
            <a:ext cx="12228723" cy="6866467"/>
            <a:chOff x="-36723" y="-8467"/>
            <a:chExt cx="12228723" cy="6866467"/>
          </a:xfrm>
        </p:grpSpPr>
        <p:cxnSp>
          <p:nvCxnSpPr>
            <p:cNvPr id="12" name="Straight Connector 11">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5"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6" name="Isosceles Triangle 25">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7"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8"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9"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0" name="Isosceles Triangle 29">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1" name="Isosceles Triangle 30">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6723"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sp>
        <p:nvSpPr>
          <p:cNvPr id="2" name="Title 1">
            <a:extLst>
              <a:ext uri="{FF2B5EF4-FFF2-40B4-BE49-F238E27FC236}">
                <a16:creationId xmlns:a16="http://schemas.microsoft.com/office/drawing/2014/main" id="{99D990BB-DEC2-F8F4-B851-6796DE545F3D}"/>
              </a:ext>
            </a:extLst>
          </p:cNvPr>
          <p:cNvSpPr>
            <a:spLocks noGrp="1"/>
          </p:cNvSpPr>
          <p:nvPr>
            <p:ph type="title"/>
          </p:nvPr>
        </p:nvSpPr>
        <p:spPr>
          <a:xfrm>
            <a:off x="31615" y="511788"/>
            <a:ext cx="4704135" cy="619593"/>
          </a:xfrm>
        </p:spPr>
        <p:txBody>
          <a:bodyPr vert="horz" lIns="91440" tIns="45720" rIns="91440" bIns="45720" rtlCol="0" anchor="t">
            <a:noAutofit/>
          </a:bodyPr>
          <a:lstStyle/>
          <a:p>
            <a:r>
              <a:rPr lang="en-US" sz="2800" dirty="0">
                <a:solidFill>
                  <a:schemeClr val="accent3"/>
                </a:solidFill>
              </a:rPr>
              <a:t>Former Public Conveniences          </a:t>
            </a:r>
          </a:p>
        </p:txBody>
      </p:sp>
      <p:sp>
        <p:nvSpPr>
          <p:cNvPr id="4" name="Text Placeholder 3">
            <a:extLst>
              <a:ext uri="{FF2B5EF4-FFF2-40B4-BE49-F238E27FC236}">
                <a16:creationId xmlns:a16="http://schemas.microsoft.com/office/drawing/2014/main" id="{510BBE6F-4346-1695-A17C-98D220ABF6EA}"/>
              </a:ext>
            </a:extLst>
          </p:cNvPr>
          <p:cNvSpPr>
            <a:spLocks noGrp="1"/>
          </p:cNvSpPr>
          <p:nvPr>
            <p:ph type="body" sz="half" idx="2"/>
          </p:nvPr>
        </p:nvSpPr>
        <p:spPr>
          <a:xfrm>
            <a:off x="706747" y="1204176"/>
            <a:ext cx="3831075" cy="2727857"/>
          </a:xfrm>
        </p:spPr>
        <p:txBody>
          <a:bodyPr vert="horz" lIns="91440" tIns="45720" rIns="91440" bIns="45720" rtlCol="0" anchor="t">
            <a:normAutofit lnSpcReduction="10000"/>
          </a:bodyPr>
          <a:lstStyle/>
          <a:p>
            <a:r>
              <a:rPr lang="en-US" b="1" dirty="0"/>
              <a:t>Location</a:t>
            </a:r>
          </a:p>
          <a:p>
            <a:r>
              <a:rPr lang="en-US" sz="1200" dirty="0">
                <a:solidFill>
                  <a:schemeClr val="tx1"/>
                </a:solidFill>
                <a:latin typeface="Arial"/>
                <a:cs typeface="Arial"/>
              </a:rPr>
              <a:t>The property is located in Newcastle-Under-Lyme town centre, the site is situated on Pepper Street linking the High Street to the Midway making up part of the town centre’s conservation area, sitting close to the Roebuck Shopping Centre. Newcastle town </a:t>
            </a:r>
            <a:r>
              <a:rPr lang="en-US" sz="1200" err="1">
                <a:solidFill>
                  <a:schemeClr val="tx1"/>
                </a:solidFill>
                <a:latin typeface="Arial"/>
                <a:cs typeface="Arial"/>
              </a:rPr>
              <a:t>centre</a:t>
            </a:r>
            <a:r>
              <a:rPr lang="en-US" sz="1200" dirty="0">
                <a:solidFill>
                  <a:schemeClr val="tx1"/>
                </a:solidFill>
                <a:latin typeface="Arial"/>
                <a:cs typeface="Arial"/>
              </a:rPr>
              <a:t> is home to a variety of national and individual operators including Boots, Coffee House and Capello Lounge. There are several new and exciting upcoming developments within close proximity to the site at Rye Park, Astley Place and the Midway . The site leads on to the main A34 dual carriageway at Lower Street via Church Street with the A34 feeding into the A500 taking you through North Staffordshire linking into J15 &amp; 16 of the M6 motorway. </a:t>
            </a:r>
          </a:p>
        </p:txBody>
      </p:sp>
      <p:sp>
        <p:nvSpPr>
          <p:cNvPr id="7" name="TextBox 6">
            <a:extLst>
              <a:ext uri="{FF2B5EF4-FFF2-40B4-BE49-F238E27FC236}">
                <a16:creationId xmlns:a16="http://schemas.microsoft.com/office/drawing/2014/main" id="{78604D18-4627-9904-E920-4CB840944390}"/>
              </a:ext>
            </a:extLst>
          </p:cNvPr>
          <p:cNvSpPr txBox="1"/>
          <p:nvPr/>
        </p:nvSpPr>
        <p:spPr>
          <a:xfrm>
            <a:off x="5173031" y="485050"/>
            <a:ext cx="4392155" cy="646331"/>
          </a:xfrm>
          <a:prstGeom prst="rect">
            <a:avLst/>
          </a:prstGeom>
          <a:noFill/>
        </p:spPr>
        <p:txBody>
          <a:bodyPr wrap="square" rtlCol="0">
            <a:spAutoFit/>
          </a:bodyPr>
          <a:lstStyle/>
          <a:p>
            <a:r>
              <a:rPr lang="en-GB" dirty="0">
                <a:solidFill>
                  <a:schemeClr val="accent3"/>
                </a:solidFill>
              </a:rPr>
              <a:t>Pepper Street, Newcastle under Lyme, ST5 1PR</a:t>
            </a:r>
          </a:p>
        </p:txBody>
      </p:sp>
      <p:sp>
        <p:nvSpPr>
          <p:cNvPr id="22" name="Content Placeholder 21">
            <a:extLst>
              <a:ext uri="{FF2B5EF4-FFF2-40B4-BE49-F238E27FC236}">
                <a16:creationId xmlns:a16="http://schemas.microsoft.com/office/drawing/2014/main" id="{5ADE14AA-4B80-DC5F-DCFE-EAA2359678D3}"/>
              </a:ext>
            </a:extLst>
          </p:cNvPr>
          <p:cNvSpPr>
            <a:spLocks noGrp="1"/>
          </p:cNvSpPr>
          <p:nvPr>
            <p:ph idx="1"/>
          </p:nvPr>
        </p:nvSpPr>
        <p:spPr>
          <a:xfrm>
            <a:off x="668277" y="3933538"/>
            <a:ext cx="3797368" cy="2313526"/>
          </a:xfrm>
        </p:spPr>
        <p:txBody>
          <a:bodyPr vert="horz" lIns="91440" tIns="45720" rIns="91440" bIns="45720" rtlCol="0" anchor="t">
            <a:normAutofit fontScale="92500" lnSpcReduction="20000"/>
          </a:bodyPr>
          <a:lstStyle/>
          <a:p>
            <a:pPr marL="0" indent="0">
              <a:buNone/>
            </a:pPr>
            <a:r>
              <a:rPr lang="en-US" sz="1400" b="1" dirty="0">
                <a:latin typeface="Arial"/>
                <a:cs typeface="Arial"/>
              </a:rPr>
              <a:t>Description</a:t>
            </a:r>
          </a:p>
          <a:p>
            <a:pPr marL="0" indent="0">
              <a:buNone/>
            </a:pPr>
            <a:r>
              <a:rPr lang="en-US" sz="1300" dirty="0">
                <a:solidFill>
                  <a:schemeClr val="tx1"/>
                </a:solidFill>
                <a:latin typeface="Arial"/>
                <a:cs typeface="Arial"/>
              </a:rPr>
              <a:t>This Victorian property is a former public convenience of a brick construction with timber frame windows and doors and a flat roof. </a:t>
            </a:r>
          </a:p>
          <a:p>
            <a:pPr marL="0" indent="0">
              <a:buNone/>
            </a:pPr>
            <a:r>
              <a:rPr lang="en-US" sz="1300" dirty="0">
                <a:solidFill>
                  <a:schemeClr val="tx1"/>
                </a:solidFill>
                <a:latin typeface="Arial"/>
                <a:cs typeface="Arial"/>
              </a:rPr>
              <a:t>These toilets are now closed to the public and would be suitable for a range of different uses (Subject To Planning). </a:t>
            </a:r>
          </a:p>
          <a:p>
            <a:pPr marL="0" indent="0">
              <a:buNone/>
            </a:pPr>
            <a:r>
              <a:rPr lang="en-US" sz="1300" dirty="0">
                <a:solidFill>
                  <a:schemeClr val="tx1"/>
                </a:solidFill>
                <a:latin typeface="Arial"/>
                <a:cs typeface="Arial"/>
              </a:rPr>
              <a:t>Interested parties are invited to submit offers using an online pro-forma. </a:t>
            </a:r>
          </a:p>
          <a:p>
            <a:pPr marL="0" indent="0">
              <a:buNone/>
            </a:pPr>
            <a:r>
              <a:rPr lang="en-US" sz="1300" dirty="0">
                <a:solidFill>
                  <a:srgbClr val="FF0000"/>
                </a:solidFill>
                <a:latin typeface="Arial"/>
                <a:cs typeface="Arial"/>
              </a:rPr>
              <a:t>NB- It will be a contractual condition of the sale that the building will not be permitted for car parking. </a:t>
            </a:r>
          </a:p>
          <a:p>
            <a:pPr marL="0" indent="0">
              <a:buNone/>
            </a:pPr>
            <a:endParaRPr lang="en-GB" dirty="0"/>
          </a:p>
        </p:txBody>
      </p:sp>
      <p:pic>
        <p:nvPicPr>
          <p:cNvPr id="46" name="Graphic 45" descr="Route (Two Pins With A Path) with solid fill">
            <a:extLst>
              <a:ext uri="{FF2B5EF4-FFF2-40B4-BE49-F238E27FC236}">
                <a16:creationId xmlns:a16="http://schemas.microsoft.com/office/drawing/2014/main" id="{278C7281-7A00-AB02-9A24-605D59A86B2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1200690"/>
            <a:ext cx="826224" cy="914400"/>
          </a:xfrm>
          <a:prstGeom prst="rect">
            <a:avLst/>
          </a:prstGeom>
        </p:spPr>
      </p:pic>
      <p:pic>
        <p:nvPicPr>
          <p:cNvPr id="52" name="Graphic 51" descr="Marker with solid fill">
            <a:extLst>
              <a:ext uri="{FF2B5EF4-FFF2-40B4-BE49-F238E27FC236}">
                <a16:creationId xmlns:a16="http://schemas.microsoft.com/office/drawing/2014/main" id="{1C7E7621-4140-CF4D-6671-91550A0C8AE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827298" y="3635700"/>
            <a:ext cx="296333" cy="296333"/>
          </a:xfrm>
          <a:prstGeom prst="rect">
            <a:avLst/>
          </a:prstGeom>
        </p:spPr>
      </p:pic>
    </p:spTree>
    <p:extLst>
      <p:ext uri="{BB962C8B-B14F-4D97-AF65-F5344CB8AC3E}">
        <p14:creationId xmlns:p14="http://schemas.microsoft.com/office/powerpoint/2010/main" val="28353773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2B335-E152-4379-480A-E925450489B5}"/>
              </a:ext>
            </a:extLst>
          </p:cNvPr>
          <p:cNvSpPr>
            <a:spLocks noGrp="1"/>
          </p:cNvSpPr>
          <p:nvPr>
            <p:ph type="title"/>
          </p:nvPr>
        </p:nvSpPr>
        <p:spPr>
          <a:xfrm>
            <a:off x="175722" y="857249"/>
            <a:ext cx="3854528" cy="438151"/>
          </a:xfrm>
        </p:spPr>
        <p:txBody>
          <a:bodyPr>
            <a:normAutofit/>
          </a:bodyPr>
          <a:lstStyle/>
          <a:p>
            <a:r>
              <a:rPr lang="en-GB" sz="1600"/>
              <a:t>Brief Details</a:t>
            </a:r>
          </a:p>
        </p:txBody>
      </p:sp>
      <p:sp>
        <p:nvSpPr>
          <p:cNvPr id="4" name="Text Placeholder 3">
            <a:extLst>
              <a:ext uri="{FF2B5EF4-FFF2-40B4-BE49-F238E27FC236}">
                <a16:creationId xmlns:a16="http://schemas.microsoft.com/office/drawing/2014/main" id="{280779BB-570D-6659-0341-5A3139DB9B13}"/>
              </a:ext>
            </a:extLst>
          </p:cNvPr>
          <p:cNvSpPr>
            <a:spLocks noGrp="1"/>
          </p:cNvSpPr>
          <p:nvPr>
            <p:ph type="body" sz="half" idx="2"/>
          </p:nvPr>
        </p:nvSpPr>
        <p:spPr>
          <a:xfrm>
            <a:off x="69397" y="1447800"/>
            <a:ext cx="4464896" cy="1587631"/>
          </a:xfrm>
        </p:spPr>
        <p:txBody>
          <a:bodyPr vert="horz" lIns="91440" tIns="45720" rIns="91440" bIns="45720" rtlCol="0" anchor="t">
            <a:normAutofit/>
          </a:bodyPr>
          <a:lstStyle/>
          <a:p>
            <a:pPr marL="285750" indent="-285750">
              <a:buFont typeface="Arial" panose="020B0604020202020204" pitchFamily="34" charset="0"/>
              <a:buChar char="•"/>
            </a:pPr>
            <a:r>
              <a:rPr lang="en-GB" sz="1200" dirty="0">
                <a:solidFill>
                  <a:schemeClr val="tx1"/>
                </a:solidFill>
                <a:latin typeface="Arial"/>
                <a:cs typeface="Arial"/>
              </a:rPr>
              <a:t>Redevelopment opportunity Newcastle Under Lyme town centre. </a:t>
            </a:r>
          </a:p>
          <a:p>
            <a:pPr marL="285750" indent="-285750">
              <a:buFont typeface="Arial" panose="020B0604020202020204" pitchFamily="34" charset="0"/>
              <a:buChar char="•"/>
            </a:pPr>
            <a:r>
              <a:rPr lang="en-GB" sz="1200" dirty="0">
                <a:solidFill>
                  <a:schemeClr val="tx1"/>
                </a:solidFill>
                <a:latin typeface="Arial"/>
                <a:cs typeface="Arial"/>
              </a:rPr>
              <a:t>Total Site area: Approx 420 Sq. Ft/ 39 Sq. M. </a:t>
            </a:r>
          </a:p>
          <a:p>
            <a:pPr marL="285750" indent="-285750">
              <a:buFont typeface="Arial" panose="020B0604020202020204" pitchFamily="34" charset="0"/>
              <a:buChar char="•"/>
            </a:pPr>
            <a:r>
              <a:rPr lang="en-GB" sz="1200" dirty="0">
                <a:solidFill>
                  <a:schemeClr val="tx1"/>
                </a:solidFill>
                <a:latin typeface="Arial"/>
                <a:cs typeface="Arial"/>
              </a:rPr>
              <a:t>For Sale Freehold with vacant possession</a:t>
            </a:r>
          </a:p>
          <a:p>
            <a:pPr marL="285750" indent="-285750">
              <a:buFont typeface="Arial" panose="020B0604020202020204" pitchFamily="34" charset="0"/>
              <a:buChar char="•"/>
            </a:pPr>
            <a:r>
              <a:rPr lang="en-GB" sz="1200" dirty="0">
                <a:solidFill>
                  <a:schemeClr val="tx1"/>
                </a:solidFill>
                <a:latin typeface="Arial"/>
                <a:cs typeface="Arial"/>
              </a:rPr>
              <a:t>Planning Permission to be acquired by purchaser. </a:t>
            </a:r>
          </a:p>
        </p:txBody>
      </p:sp>
      <p:sp>
        <p:nvSpPr>
          <p:cNvPr id="56" name="TextBox 55">
            <a:extLst>
              <a:ext uri="{FF2B5EF4-FFF2-40B4-BE49-F238E27FC236}">
                <a16:creationId xmlns:a16="http://schemas.microsoft.com/office/drawing/2014/main" id="{DF6CB557-D102-56F7-A86A-B46CEF6989B4}"/>
              </a:ext>
            </a:extLst>
          </p:cNvPr>
          <p:cNvSpPr txBox="1"/>
          <p:nvPr/>
        </p:nvSpPr>
        <p:spPr>
          <a:xfrm>
            <a:off x="5618375" y="1076324"/>
            <a:ext cx="4364610" cy="4278094"/>
          </a:xfrm>
          <a:prstGeom prst="rect">
            <a:avLst/>
          </a:prstGeom>
          <a:noFill/>
        </p:spPr>
        <p:txBody>
          <a:bodyPr wrap="square" lIns="91440" tIns="45720" rIns="91440" bIns="45720" rtlCol="0" anchor="t">
            <a:spAutoFit/>
          </a:bodyPr>
          <a:lstStyle/>
          <a:p>
            <a:r>
              <a:rPr lang="en-GB" sz="1400" b="1" dirty="0"/>
              <a:t>Accommodation</a:t>
            </a:r>
          </a:p>
          <a:p>
            <a:r>
              <a:rPr lang="en-GB" sz="1200" dirty="0">
                <a:latin typeface="Arial"/>
                <a:cs typeface="Arial"/>
              </a:rPr>
              <a:t>EPC – To Follow</a:t>
            </a:r>
          </a:p>
          <a:p>
            <a:endParaRPr lang="en-GB" sz="1400" b="1" dirty="0"/>
          </a:p>
          <a:p>
            <a:r>
              <a:rPr lang="en-GB" sz="1400" b="1" dirty="0"/>
              <a:t>Rating Assessment</a:t>
            </a:r>
          </a:p>
          <a:p>
            <a:r>
              <a:rPr lang="en-GB" sz="1200" dirty="0">
                <a:latin typeface="Arial"/>
                <a:cs typeface="Arial"/>
              </a:rPr>
              <a:t>No payment is required at present due to Lavatory Relief but will be charged once property is redeveloped.</a:t>
            </a:r>
          </a:p>
          <a:p>
            <a:endParaRPr lang="en-GB" sz="1400" dirty="0">
              <a:solidFill>
                <a:srgbClr val="FF0000"/>
              </a:solidFill>
            </a:endParaRPr>
          </a:p>
          <a:p>
            <a:r>
              <a:rPr lang="en-GB" sz="1400" b="1" dirty="0"/>
              <a:t>Planning</a:t>
            </a:r>
          </a:p>
          <a:p>
            <a:r>
              <a:rPr lang="en-GB" sz="1200" dirty="0">
                <a:latin typeface="Arial"/>
                <a:cs typeface="Arial"/>
              </a:rPr>
              <a:t>Interested parties are to make their own enquiries of the Local Planning Authority. Any successful purchaser will be liable to seek their own planning permission. </a:t>
            </a:r>
          </a:p>
          <a:p>
            <a:endParaRPr lang="en-GB" sz="1400" dirty="0"/>
          </a:p>
          <a:p>
            <a:r>
              <a:rPr lang="en-GB" sz="1400" b="1" dirty="0"/>
              <a:t>Note</a:t>
            </a:r>
            <a:r>
              <a:rPr lang="en-GB" sz="1400" dirty="0"/>
              <a:t> </a:t>
            </a:r>
            <a:r>
              <a:rPr lang="en-GB" sz="1200" dirty="0"/>
              <a:t>-  </a:t>
            </a:r>
            <a:r>
              <a:rPr lang="en-GB" sz="1200" dirty="0">
                <a:latin typeface="Arial"/>
                <a:cs typeface="Arial"/>
              </a:rPr>
              <a:t>This property is located within a conservation area. </a:t>
            </a:r>
          </a:p>
          <a:p>
            <a:r>
              <a:rPr lang="en-GB" sz="1200" dirty="0">
                <a:solidFill>
                  <a:srgbClr val="FF0000"/>
                </a:solidFill>
                <a:latin typeface="Arial"/>
                <a:cs typeface="Arial"/>
              </a:rPr>
              <a:t>This property is being sold subject to an existing right of way to the side and rear of the property. </a:t>
            </a:r>
          </a:p>
          <a:p>
            <a:r>
              <a:rPr lang="en-GB" sz="1400" b="1" dirty="0"/>
              <a:t>Services</a:t>
            </a:r>
          </a:p>
          <a:p>
            <a:r>
              <a:rPr lang="en-GB" sz="1200" dirty="0">
                <a:latin typeface="Arial"/>
                <a:cs typeface="Arial"/>
              </a:rPr>
              <a:t>Interested parties are advised to make their own investigations to satisfy themselves of their suitability. </a:t>
            </a:r>
          </a:p>
          <a:p>
            <a:endParaRPr lang="en-GB" sz="1400" dirty="0"/>
          </a:p>
          <a:p>
            <a:r>
              <a:rPr lang="en-GB" sz="1400" b="1" dirty="0"/>
              <a:t>Car Parking</a:t>
            </a:r>
          </a:p>
          <a:p>
            <a:r>
              <a:rPr lang="en-GB" sz="1200" dirty="0">
                <a:latin typeface="Arial"/>
                <a:cs typeface="Arial"/>
              </a:rPr>
              <a:t>This site does not have access to car parking. </a:t>
            </a:r>
          </a:p>
        </p:txBody>
      </p:sp>
      <p:pic>
        <p:nvPicPr>
          <p:cNvPr id="61" name="Graphic 60" descr="Clipboard outline">
            <a:extLst>
              <a:ext uri="{FF2B5EF4-FFF2-40B4-BE49-F238E27FC236}">
                <a16:creationId xmlns:a16="http://schemas.microsoft.com/office/drawing/2014/main" id="{19770207-8C39-9D92-B0D5-D4957660641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30250" y="1702057"/>
            <a:ext cx="914400" cy="914400"/>
          </a:xfrm>
          <a:prstGeom prst="rect">
            <a:avLst/>
          </a:prstGeom>
        </p:spPr>
      </p:pic>
      <p:pic>
        <p:nvPicPr>
          <p:cNvPr id="6" name="Picture 5">
            <a:extLst>
              <a:ext uri="{FF2B5EF4-FFF2-40B4-BE49-F238E27FC236}">
                <a16:creationId xmlns:a16="http://schemas.microsoft.com/office/drawing/2014/main" id="{D1D11B30-57B2-F697-C343-335786BB1E6A}"/>
              </a:ext>
            </a:extLst>
          </p:cNvPr>
          <p:cNvPicPr>
            <a:picLocks noChangeAspect="1"/>
          </p:cNvPicPr>
          <p:nvPr/>
        </p:nvPicPr>
        <p:blipFill>
          <a:blip r:embed="rId5"/>
          <a:stretch>
            <a:fillRect/>
          </a:stretch>
        </p:blipFill>
        <p:spPr>
          <a:xfrm>
            <a:off x="0" y="236167"/>
            <a:ext cx="9427464" cy="621082"/>
          </a:xfrm>
          <a:prstGeom prst="rect">
            <a:avLst/>
          </a:prstGeom>
        </p:spPr>
      </p:pic>
      <p:pic>
        <p:nvPicPr>
          <p:cNvPr id="3" name="Picture 2" descr="A map of a city&#10;&#10;AI-generated content may be incorrect.">
            <a:extLst>
              <a:ext uri="{FF2B5EF4-FFF2-40B4-BE49-F238E27FC236}">
                <a16:creationId xmlns:a16="http://schemas.microsoft.com/office/drawing/2014/main" id="{5D3FA75E-C1ED-8B28-9186-F9E0077E3A23}"/>
              </a:ext>
            </a:extLst>
          </p:cNvPr>
          <p:cNvPicPr>
            <a:picLocks noChangeAspect="1"/>
          </p:cNvPicPr>
          <p:nvPr/>
        </p:nvPicPr>
        <p:blipFill>
          <a:blip r:embed="rId6"/>
          <a:stretch>
            <a:fillRect/>
          </a:stretch>
        </p:blipFill>
        <p:spPr>
          <a:xfrm>
            <a:off x="431702" y="2882747"/>
            <a:ext cx="4057463" cy="3644747"/>
          </a:xfrm>
          <a:prstGeom prst="rect">
            <a:avLst/>
          </a:prstGeom>
        </p:spPr>
      </p:pic>
    </p:spTree>
    <p:extLst>
      <p:ext uri="{BB962C8B-B14F-4D97-AF65-F5344CB8AC3E}">
        <p14:creationId xmlns:p14="http://schemas.microsoft.com/office/powerpoint/2010/main" val="854405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049A082-60E4-EFC4-C264-33D765C04DF6}"/>
              </a:ext>
            </a:extLst>
          </p:cNvPr>
          <p:cNvSpPr>
            <a:spLocks noGrp="1"/>
          </p:cNvSpPr>
          <p:nvPr>
            <p:ph idx="1"/>
          </p:nvPr>
        </p:nvSpPr>
        <p:spPr>
          <a:xfrm>
            <a:off x="5292070" y="1536213"/>
            <a:ext cx="4513541" cy="5321787"/>
          </a:xfrm>
        </p:spPr>
        <p:txBody>
          <a:bodyPr vert="horz" lIns="91440" tIns="45720" rIns="91440" bIns="45720" rtlCol="0" anchor="t">
            <a:normAutofit/>
          </a:bodyPr>
          <a:lstStyle/>
          <a:p>
            <a:pPr marL="0" indent="0">
              <a:buNone/>
            </a:pPr>
            <a:r>
              <a:rPr lang="en-GB" sz="1400" b="1" dirty="0"/>
              <a:t>Tenure</a:t>
            </a:r>
          </a:p>
          <a:p>
            <a:pPr marL="0" indent="0">
              <a:buNone/>
            </a:pPr>
            <a:r>
              <a:rPr lang="en-GB" sz="1200" dirty="0">
                <a:solidFill>
                  <a:schemeClr val="tx1"/>
                </a:solidFill>
                <a:latin typeface="Arial"/>
                <a:cs typeface="Arial"/>
              </a:rPr>
              <a:t>Freehold</a:t>
            </a:r>
          </a:p>
          <a:p>
            <a:pPr marL="0" indent="0">
              <a:buNone/>
            </a:pPr>
            <a:r>
              <a:rPr lang="en-GB" sz="1400" b="1" dirty="0"/>
              <a:t>Legal Costs</a:t>
            </a:r>
          </a:p>
          <a:p>
            <a:pPr marL="0" indent="0">
              <a:buNone/>
            </a:pPr>
            <a:r>
              <a:rPr lang="en-GB" sz="1200" dirty="0">
                <a:solidFill>
                  <a:schemeClr val="tx1"/>
                </a:solidFill>
                <a:latin typeface="Arial"/>
                <a:cs typeface="Arial"/>
              </a:rPr>
              <a:t>The successful applicant is required to pay the vendors  reasonable legal costs.</a:t>
            </a:r>
          </a:p>
          <a:p>
            <a:pPr marL="0" indent="0">
              <a:buNone/>
            </a:pPr>
            <a:r>
              <a:rPr lang="en-GB" sz="1400" b="1" dirty="0"/>
              <a:t>Viewing and Further information</a:t>
            </a:r>
          </a:p>
          <a:p>
            <a:pPr marL="0" indent="0">
              <a:buNone/>
            </a:pPr>
            <a:r>
              <a:rPr lang="en-GB" sz="1200" dirty="0">
                <a:solidFill>
                  <a:schemeClr val="tx1"/>
                </a:solidFill>
                <a:latin typeface="Arial"/>
                <a:cs typeface="Arial"/>
              </a:rPr>
              <a:t>By prior appointment – please call Newcastle Borough Council’s property department to arrange a viewing Tel: 01782 742373 or 01782 742375 or email </a:t>
            </a:r>
            <a:r>
              <a:rPr lang="en-GB" sz="1200" dirty="0">
                <a:solidFill>
                  <a:schemeClr val="tx1"/>
                </a:solidFill>
                <a:latin typeface="Arial"/>
                <a:cs typeface="Arial"/>
                <a:hlinkClick r:id="rId3">
                  <a:extLst>
                    <a:ext uri="{A12FA001-AC4F-418D-AE19-62706E023703}">
                      <ahyp:hlinkClr xmlns:ahyp="http://schemas.microsoft.com/office/drawing/2018/hyperlinkcolor" val="tx"/>
                    </a:ext>
                  </a:extLst>
                </a:hlinkClick>
              </a:rPr>
              <a:t>propertydept@newcastle-staffs.gov.uk</a:t>
            </a:r>
            <a:r>
              <a:rPr lang="en-GB" sz="1200" dirty="0">
                <a:solidFill>
                  <a:schemeClr val="tx1"/>
                </a:solidFill>
                <a:latin typeface="Arial"/>
                <a:cs typeface="Arial"/>
              </a:rPr>
              <a:t> </a:t>
            </a:r>
          </a:p>
        </p:txBody>
      </p:sp>
      <p:sp>
        <p:nvSpPr>
          <p:cNvPr id="4" name="Text Placeholder 3">
            <a:extLst>
              <a:ext uri="{FF2B5EF4-FFF2-40B4-BE49-F238E27FC236}">
                <a16:creationId xmlns:a16="http://schemas.microsoft.com/office/drawing/2014/main" id="{D51B7BFC-0E17-6931-0C2D-F2251FAFDC8F}"/>
              </a:ext>
            </a:extLst>
          </p:cNvPr>
          <p:cNvSpPr>
            <a:spLocks noGrp="1"/>
          </p:cNvSpPr>
          <p:nvPr>
            <p:ph type="body" sz="half" idx="2"/>
          </p:nvPr>
        </p:nvSpPr>
        <p:spPr>
          <a:xfrm>
            <a:off x="1158993" y="1284825"/>
            <a:ext cx="3854528" cy="5321787"/>
          </a:xfrm>
        </p:spPr>
        <p:txBody>
          <a:bodyPr vert="horz" lIns="91440" tIns="45720" rIns="91440" bIns="45720" rtlCol="0" anchor="t">
            <a:normAutofit fontScale="92500"/>
          </a:bodyPr>
          <a:lstStyle/>
          <a:p>
            <a:r>
              <a:rPr lang="en-GB" sz="1500" b="1" dirty="0"/>
              <a:t>Important Advice</a:t>
            </a:r>
          </a:p>
          <a:p>
            <a:r>
              <a:rPr lang="en-GB" b="1" u="sng" dirty="0"/>
              <a:t>The Applicant is recommended to read all of the information contained within the Legal Pack. </a:t>
            </a:r>
          </a:p>
          <a:p>
            <a:r>
              <a:rPr lang="en-GB" b="1" dirty="0"/>
              <a:t>Link</a:t>
            </a:r>
            <a:r>
              <a:rPr lang="en-GB" b="1"/>
              <a:t>: </a:t>
            </a:r>
            <a:r>
              <a:rPr lang="en-GB" b="1">
                <a:hlinkClick r:id="rId4"/>
              </a:rPr>
              <a:t>Sales Pack</a:t>
            </a:r>
            <a:endParaRPr lang="en-GB" b="1" u="sng" dirty="0">
              <a:solidFill>
                <a:srgbClr val="FF0000"/>
              </a:solidFill>
            </a:endParaRPr>
          </a:p>
          <a:p>
            <a:r>
              <a:rPr lang="en-GB" sz="1500" b="1" dirty="0">
                <a:solidFill>
                  <a:schemeClr val="tx1"/>
                </a:solidFill>
              </a:rPr>
              <a:t>Demolition</a:t>
            </a:r>
          </a:p>
          <a:p>
            <a:r>
              <a:rPr lang="en-GB" sz="1200" dirty="0">
                <a:solidFill>
                  <a:schemeClr val="tx1"/>
                </a:solidFill>
                <a:latin typeface="Arial"/>
                <a:cs typeface="Arial"/>
              </a:rPr>
              <a:t>The successful applicant will not be permitted to demolish the building.</a:t>
            </a:r>
            <a:r>
              <a:rPr lang="en-GB" sz="1200" dirty="0">
                <a:solidFill>
                  <a:schemeClr val="tx1"/>
                </a:solidFill>
              </a:rPr>
              <a:t> </a:t>
            </a:r>
          </a:p>
          <a:p>
            <a:r>
              <a:rPr lang="en-GB" sz="1500" b="1" dirty="0">
                <a:solidFill>
                  <a:schemeClr val="tx1"/>
                </a:solidFill>
              </a:rPr>
              <a:t>Offers are invited </a:t>
            </a:r>
          </a:p>
          <a:p>
            <a:r>
              <a:rPr lang="en-GB" sz="1200" dirty="0">
                <a:solidFill>
                  <a:schemeClr val="tx1"/>
                </a:solidFill>
                <a:latin typeface="Arial"/>
                <a:cs typeface="Arial"/>
              </a:rPr>
              <a:t>Offers must be made by completion of the online pro-forma which can be accessed using the following link click  </a:t>
            </a:r>
            <a:r>
              <a:rPr lang="en-GB" sz="1200" dirty="0">
                <a:solidFill>
                  <a:schemeClr val="tx1"/>
                </a:solidFill>
                <a:latin typeface="Arial"/>
                <a:cs typeface="Arial"/>
                <a:hlinkClick r:id="rId5" action="ppaction://hlinkfile"/>
              </a:rPr>
              <a:t> here</a:t>
            </a:r>
            <a:r>
              <a:rPr lang="en-GB" sz="1200" dirty="0">
                <a:solidFill>
                  <a:schemeClr val="tx1"/>
                </a:solidFill>
                <a:latin typeface="Arial"/>
                <a:cs typeface="Arial"/>
              </a:rPr>
              <a:t> to make an offer,</a:t>
            </a:r>
          </a:p>
          <a:p>
            <a:r>
              <a:rPr lang="en-GB" sz="1200" dirty="0">
                <a:solidFill>
                  <a:schemeClr val="tx1"/>
                </a:solidFill>
                <a:latin typeface="Arial"/>
                <a:cs typeface="Arial"/>
              </a:rPr>
              <a:t>All offers are subject to obtaining satisfactory planning permission. A successful offer will result in the purchaser paying 10% of the purchase price on exchange of the contracts which will be non-refundable. </a:t>
            </a:r>
          </a:p>
          <a:p>
            <a:r>
              <a:rPr lang="en-GB" sz="1200" dirty="0">
                <a:solidFill>
                  <a:srgbClr val="FF0000"/>
                </a:solidFill>
                <a:latin typeface="Arial"/>
                <a:cs typeface="Arial"/>
              </a:rPr>
              <a:t>Nb the closing date for the receipt of offers is noon on 2nd February 2026.</a:t>
            </a:r>
          </a:p>
          <a:p>
            <a:r>
              <a:rPr lang="en-GB" sz="1200" dirty="0">
                <a:solidFill>
                  <a:schemeClr val="tx1"/>
                </a:solidFill>
                <a:latin typeface="Arial"/>
                <a:cs typeface="Arial"/>
              </a:rPr>
              <a:t>Receipt of an offer will be acknowledged by way of email.</a:t>
            </a:r>
          </a:p>
          <a:p>
            <a:r>
              <a:rPr lang="en-GB" b="1" dirty="0">
                <a:solidFill>
                  <a:schemeClr val="tx1"/>
                </a:solidFill>
              </a:rPr>
              <a:t>NB the Council will not be bound to accept the highest or any of the offers received. </a:t>
            </a:r>
          </a:p>
        </p:txBody>
      </p:sp>
      <p:pic>
        <p:nvPicPr>
          <p:cNvPr id="10" name="Graphic 9" descr="Internet outline">
            <a:extLst>
              <a:ext uri="{FF2B5EF4-FFF2-40B4-BE49-F238E27FC236}">
                <a16:creationId xmlns:a16="http://schemas.microsoft.com/office/drawing/2014/main" id="{BA2457B2-8344-78AC-0D23-A1C615136DE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28824" y="3488519"/>
            <a:ext cx="914400" cy="914400"/>
          </a:xfrm>
          <a:prstGeom prst="rect">
            <a:avLst/>
          </a:prstGeom>
        </p:spPr>
      </p:pic>
      <p:pic>
        <p:nvPicPr>
          <p:cNvPr id="2" name="Picture 1">
            <a:extLst>
              <a:ext uri="{FF2B5EF4-FFF2-40B4-BE49-F238E27FC236}">
                <a16:creationId xmlns:a16="http://schemas.microsoft.com/office/drawing/2014/main" id="{25852330-7032-B9C2-BE9D-CAE6C5F489C5}"/>
              </a:ext>
            </a:extLst>
          </p:cNvPr>
          <p:cNvPicPr>
            <a:picLocks noChangeAspect="1"/>
          </p:cNvPicPr>
          <p:nvPr/>
        </p:nvPicPr>
        <p:blipFill>
          <a:blip r:embed="rId8"/>
          <a:stretch>
            <a:fillRect/>
          </a:stretch>
        </p:blipFill>
        <p:spPr>
          <a:xfrm>
            <a:off x="0" y="373327"/>
            <a:ext cx="9427464" cy="621082"/>
          </a:xfrm>
          <a:prstGeom prst="rect">
            <a:avLst/>
          </a:prstGeom>
        </p:spPr>
      </p:pic>
    </p:spTree>
    <p:extLst>
      <p:ext uri="{BB962C8B-B14F-4D97-AF65-F5344CB8AC3E}">
        <p14:creationId xmlns:p14="http://schemas.microsoft.com/office/powerpoint/2010/main" val="1060366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F8340-D0E1-C3FF-00D1-279EF8E80995}"/>
              </a:ext>
            </a:extLst>
          </p:cNvPr>
          <p:cNvSpPr>
            <a:spLocks noGrp="1"/>
          </p:cNvSpPr>
          <p:nvPr>
            <p:ph type="title"/>
          </p:nvPr>
        </p:nvSpPr>
        <p:spPr>
          <a:xfrm>
            <a:off x="880010" y="1092813"/>
            <a:ext cx="3854528" cy="1278466"/>
          </a:xfrm>
        </p:spPr>
        <p:txBody>
          <a:bodyPr>
            <a:normAutofit/>
          </a:bodyPr>
          <a:lstStyle/>
          <a:p>
            <a:r>
              <a:rPr lang="en-GB"/>
              <a:t>Timetable for Completion </a:t>
            </a:r>
          </a:p>
        </p:txBody>
      </p:sp>
      <p:sp>
        <p:nvSpPr>
          <p:cNvPr id="3" name="Content Placeholder 2">
            <a:extLst>
              <a:ext uri="{FF2B5EF4-FFF2-40B4-BE49-F238E27FC236}">
                <a16:creationId xmlns:a16="http://schemas.microsoft.com/office/drawing/2014/main" id="{B41DBECA-4414-658C-47FB-87F45C13CBBB}"/>
              </a:ext>
            </a:extLst>
          </p:cNvPr>
          <p:cNvSpPr>
            <a:spLocks noGrp="1"/>
          </p:cNvSpPr>
          <p:nvPr>
            <p:ph idx="1"/>
          </p:nvPr>
        </p:nvSpPr>
        <p:spPr>
          <a:xfrm>
            <a:off x="883650" y="4666583"/>
            <a:ext cx="4013223" cy="2189360"/>
          </a:xfrm>
        </p:spPr>
        <p:txBody>
          <a:bodyPr>
            <a:normAutofit/>
          </a:bodyPr>
          <a:lstStyle/>
          <a:p>
            <a:pPr marL="0" indent="0">
              <a:buNone/>
            </a:pPr>
            <a:endParaRPr lang="en-GB"/>
          </a:p>
          <a:p>
            <a:endParaRPr lang="en-GB"/>
          </a:p>
          <a:p>
            <a:pPr marL="0" indent="0">
              <a:buNone/>
            </a:pPr>
            <a:r>
              <a:rPr lang="en-GB">
                <a:solidFill>
                  <a:schemeClr val="accent6"/>
                </a:solidFill>
              </a:rPr>
              <a:t>* If you have any issues arising from this or have any other query, please telephone 01782 742373  or 01782 742375 for assistance. </a:t>
            </a:r>
          </a:p>
        </p:txBody>
      </p:sp>
      <p:sp>
        <p:nvSpPr>
          <p:cNvPr id="4" name="Text Placeholder 3">
            <a:extLst>
              <a:ext uri="{FF2B5EF4-FFF2-40B4-BE49-F238E27FC236}">
                <a16:creationId xmlns:a16="http://schemas.microsoft.com/office/drawing/2014/main" id="{BAD6A912-19AB-9013-4919-E09AA7338B98}"/>
              </a:ext>
            </a:extLst>
          </p:cNvPr>
          <p:cNvSpPr>
            <a:spLocks noGrp="1"/>
          </p:cNvSpPr>
          <p:nvPr>
            <p:ph type="body" sz="half" idx="2"/>
          </p:nvPr>
        </p:nvSpPr>
        <p:spPr>
          <a:xfrm>
            <a:off x="880010" y="2514918"/>
            <a:ext cx="3769686" cy="3095830"/>
          </a:xfrm>
        </p:spPr>
        <p:txBody>
          <a:bodyPr vert="horz" lIns="91440" tIns="45720" rIns="91440" bIns="45720" rtlCol="0" anchor="t">
            <a:normAutofit/>
          </a:bodyPr>
          <a:lstStyle/>
          <a:p>
            <a:r>
              <a:rPr lang="en-GB" sz="1200" dirty="0">
                <a:solidFill>
                  <a:schemeClr val="tx1"/>
                </a:solidFill>
                <a:latin typeface="Arial"/>
                <a:cs typeface="Arial"/>
              </a:rPr>
              <a:t>Closing date for offers to be in by 12pm noon 2nd February  2026</a:t>
            </a:r>
          </a:p>
          <a:p>
            <a:r>
              <a:rPr lang="en-GB" sz="1200" dirty="0">
                <a:solidFill>
                  <a:schemeClr val="tx1"/>
                </a:solidFill>
                <a:latin typeface="Arial"/>
                <a:cs typeface="Arial"/>
              </a:rPr>
              <a:t>Applicants will be notified via email by 17:00 on 16th February 2026 of the success or otherwise their offer.</a:t>
            </a:r>
          </a:p>
          <a:p>
            <a:r>
              <a:rPr lang="en-GB" sz="1200" dirty="0">
                <a:solidFill>
                  <a:schemeClr val="tx1"/>
                </a:solidFill>
                <a:latin typeface="Arial"/>
                <a:cs typeface="Arial"/>
              </a:rPr>
              <a:t>Contract of a sale are to be exchanged no later than 26th May 2026. On exchange the purchaser is to pay 10% of the purchase price on which will be non-refundable. </a:t>
            </a:r>
          </a:p>
          <a:p>
            <a:r>
              <a:rPr lang="en-GB" sz="1200" dirty="0">
                <a:solidFill>
                  <a:schemeClr val="tx1"/>
                </a:solidFill>
                <a:latin typeface="Arial"/>
                <a:cs typeface="Arial"/>
              </a:rPr>
              <a:t>The sale is to be completed within 8 weeks of successful planning permission being awarded to the purchaser or 26</a:t>
            </a:r>
            <a:r>
              <a:rPr lang="en-GB" sz="1200" baseline="30000" dirty="0">
                <a:solidFill>
                  <a:schemeClr val="tx1"/>
                </a:solidFill>
                <a:latin typeface="Arial"/>
                <a:cs typeface="Arial"/>
              </a:rPr>
              <a:t>th</a:t>
            </a:r>
            <a:r>
              <a:rPr lang="en-GB" sz="1200" dirty="0">
                <a:solidFill>
                  <a:schemeClr val="tx1"/>
                </a:solidFill>
                <a:latin typeface="Arial"/>
                <a:cs typeface="Arial"/>
              </a:rPr>
              <a:t> May 2027 whichever is sooner.</a:t>
            </a:r>
          </a:p>
        </p:txBody>
      </p:sp>
      <p:pic>
        <p:nvPicPr>
          <p:cNvPr id="7" name="Graphic 6" descr="Daily calendar outline">
            <a:extLst>
              <a:ext uri="{FF2B5EF4-FFF2-40B4-BE49-F238E27FC236}">
                <a16:creationId xmlns:a16="http://schemas.microsoft.com/office/drawing/2014/main" id="{77B91EFE-A8F7-98E8-37EC-17B32BEF372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207" y="2511167"/>
            <a:ext cx="901487" cy="901487"/>
          </a:xfrm>
          <a:prstGeom prst="rect">
            <a:avLst/>
          </a:prstGeom>
        </p:spPr>
      </p:pic>
      <p:sp>
        <p:nvSpPr>
          <p:cNvPr id="21" name="TextBox 20">
            <a:extLst>
              <a:ext uri="{FF2B5EF4-FFF2-40B4-BE49-F238E27FC236}">
                <a16:creationId xmlns:a16="http://schemas.microsoft.com/office/drawing/2014/main" id="{58971D6E-8C72-87FB-533E-528CE3DF405F}"/>
              </a:ext>
            </a:extLst>
          </p:cNvPr>
          <p:cNvSpPr txBox="1"/>
          <p:nvPr/>
        </p:nvSpPr>
        <p:spPr>
          <a:xfrm>
            <a:off x="5055948" y="1684972"/>
            <a:ext cx="4581253" cy="830997"/>
          </a:xfrm>
          <a:prstGeom prst="rect">
            <a:avLst/>
          </a:prstGeom>
          <a:noFill/>
        </p:spPr>
        <p:txBody>
          <a:bodyPr wrap="square" rtlCol="0">
            <a:spAutoFit/>
          </a:bodyPr>
          <a:lstStyle/>
          <a:p>
            <a:r>
              <a:rPr lang="en-GB" sz="2400" dirty="0">
                <a:solidFill>
                  <a:schemeClr val="accent6"/>
                </a:solidFill>
              </a:rPr>
              <a:t>Floor Plan (Not to Scale – For illustration purposes only )</a:t>
            </a:r>
          </a:p>
        </p:txBody>
      </p:sp>
      <p:cxnSp>
        <p:nvCxnSpPr>
          <p:cNvPr id="8" name="Straight Connector 7">
            <a:extLst>
              <a:ext uri="{FF2B5EF4-FFF2-40B4-BE49-F238E27FC236}">
                <a16:creationId xmlns:a16="http://schemas.microsoft.com/office/drawing/2014/main" id="{32989528-9942-A61A-D23D-AF2C60CD9479}"/>
              </a:ext>
            </a:extLst>
          </p:cNvPr>
          <p:cNvCxnSpPr/>
          <p:nvPr/>
        </p:nvCxnSpPr>
        <p:spPr>
          <a:xfrm>
            <a:off x="5637320" y="3941685"/>
            <a:ext cx="45868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31319A1-A63C-BD4D-6824-D01AA8C85FEA}"/>
              </a:ext>
            </a:extLst>
          </p:cNvPr>
          <p:cNvCxnSpPr>
            <a:cxnSpLocks/>
          </p:cNvCxnSpPr>
          <p:nvPr/>
        </p:nvCxnSpPr>
        <p:spPr>
          <a:xfrm>
            <a:off x="5737934" y="3499280"/>
            <a:ext cx="458680" cy="0"/>
          </a:xfrm>
          <a:prstGeom prst="line">
            <a:avLst/>
          </a:prstGeom>
          <a:ln>
            <a:solidFill>
              <a:schemeClr val="bg2"/>
            </a:solidFill>
          </a:ln>
        </p:spPr>
        <p:style>
          <a:lnRef idx="2">
            <a:schemeClr val="dk1"/>
          </a:lnRef>
          <a:fillRef idx="0">
            <a:schemeClr val="dk1"/>
          </a:fillRef>
          <a:effectRef idx="1">
            <a:schemeClr val="dk1"/>
          </a:effectRef>
          <a:fontRef idx="minor">
            <a:schemeClr val="tx1"/>
          </a:fontRef>
        </p:style>
      </p:cxnSp>
      <p:pic>
        <p:nvPicPr>
          <p:cNvPr id="6" name="Picture 5">
            <a:extLst>
              <a:ext uri="{FF2B5EF4-FFF2-40B4-BE49-F238E27FC236}">
                <a16:creationId xmlns:a16="http://schemas.microsoft.com/office/drawing/2014/main" id="{6967DBAB-601D-A98E-86DB-030921D12BAE}"/>
              </a:ext>
            </a:extLst>
          </p:cNvPr>
          <p:cNvPicPr>
            <a:picLocks noChangeAspect="1"/>
          </p:cNvPicPr>
          <p:nvPr/>
        </p:nvPicPr>
        <p:blipFill>
          <a:blip r:embed="rId5"/>
          <a:stretch>
            <a:fillRect/>
          </a:stretch>
        </p:blipFill>
        <p:spPr>
          <a:xfrm>
            <a:off x="0" y="236167"/>
            <a:ext cx="9427464" cy="621082"/>
          </a:xfrm>
          <a:prstGeom prst="rect">
            <a:avLst/>
          </a:prstGeom>
        </p:spPr>
      </p:pic>
      <p:pic>
        <p:nvPicPr>
          <p:cNvPr id="9" name="Picture 8" descr="A diagram of a house&#10;&#10;AI-generated content may be incorrect.">
            <a:extLst>
              <a:ext uri="{FF2B5EF4-FFF2-40B4-BE49-F238E27FC236}">
                <a16:creationId xmlns:a16="http://schemas.microsoft.com/office/drawing/2014/main" id="{C6DDCD28-5245-D47D-2B7F-D44F91B17F34}"/>
              </a:ext>
            </a:extLst>
          </p:cNvPr>
          <p:cNvPicPr>
            <a:picLocks noChangeAspect="1"/>
          </p:cNvPicPr>
          <p:nvPr/>
        </p:nvPicPr>
        <p:blipFill>
          <a:blip r:embed="rId6"/>
          <a:stretch>
            <a:fillRect/>
          </a:stretch>
        </p:blipFill>
        <p:spPr>
          <a:xfrm>
            <a:off x="5183780" y="2960783"/>
            <a:ext cx="4248150" cy="3048000"/>
          </a:xfrm>
          <a:prstGeom prst="rect">
            <a:avLst/>
          </a:prstGeom>
        </p:spPr>
      </p:pic>
      <p:sp>
        <p:nvSpPr>
          <p:cNvPr id="12" name="Rectangle 11">
            <a:extLst>
              <a:ext uri="{FF2B5EF4-FFF2-40B4-BE49-F238E27FC236}">
                <a16:creationId xmlns:a16="http://schemas.microsoft.com/office/drawing/2014/main" id="{8BD8B36D-752C-0114-9178-51C98DDEE206}"/>
              </a:ext>
            </a:extLst>
          </p:cNvPr>
          <p:cNvSpPr/>
          <p:nvPr/>
        </p:nvSpPr>
        <p:spPr>
          <a:xfrm>
            <a:off x="7582619" y="4157932"/>
            <a:ext cx="1164566" cy="655608"/>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D4C3F098-80C4-18D8-860B-D3D3FD4E783C}"/>
              </a:ext>
            </a:extLst>
          </p:cNvPr>
          <p:cNvSpPr/>
          <p:nvPr/>
        </p:nvSpPr>
        <p:spPr>
          <a:xfrm>
            <a:off x="7389705" y="3243535"/>
            <a:ext cx="1530007" cy="46958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2ACF9C17-1A73-0CD2-6443-A961453D7D15}"/>
              </a:ext>
            </a:extLst>
          </p:cNvPr>
          <p:cNvSpPr/>
          <p:nvPr/>
        </p:nvSpPr>
        <p:spPr>
          <a:xfrm>
            <a:off x="6081687" y="3174524"/>
            <a:ext cx="623274" cy="1191058"/>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EA429045-369C-12B1-8DE1-BA2C2E048078}"/>
              </a:ext>
            </a:extLst>
          </p:cNvPr>
          <p:cNvSpPr/>
          <p:nvPr/>
        </p:nvSpPr>
        <p:spPr>
          <a:xfrm>
            <a:off x="7182928" y="5202836"/>
            <a:ext cx="1164566" cy="583490"/>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4C644AE6-4C76-54D8-70A0-6FB3C3897544}"/>
              </a:ext>
            </a:extLst>
          </p:cNvPr>
          <p:cNvSpPr/>
          <p:nvPr/>
        </p:nvSpPr>
        <p:spPr>
          <a:xfrm>
            <a:off x="5548913" y="5202836"/>
            <a:ext cx="299796" cy="583490"/>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EE7F08FE-8081-FD82-AA69-A95B1C729B1E}"/>
              </a:ext>
            </a:extLst>
          </p:cNvPr>
          <p:cNvSpPr/>
          <p:nvPr/>
        </p:nvSpPr>
        <p:spPr>
          <a:xfrm>
            <a:off x="6503869" y="5053060"/>
            <a:ext cx="299796" cy="516477"/>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47226388"/>
      </p:ext>
    </p:extLst>
  </p:cSld>
  <p:clrMapOvr>
    <a:masterClrMapping/>
  </p:clrMapOvr>
</p:sld>
</file>

<file path=ppt/theme/theme1.xml><?xml version="1.0" encoding="utf-8"?>
<a:theme xmlns:a="http://schemas.openxmlformats.org/drawingml/2006/main" name="Facet">
  <a:themeElements>
    <a:clrScheme name="NULBC">
      <a:dk1>
        <a:srgbClr val="000000"/>
      </a:dk1>
      <a:lt1>
        <a:sysClr val="window" lastClr="FFFFFF"/>
      </a:lt1>
      <a:dk2>
        <a:srgbClr val="000000"/>
      </a:dk2>
      <a:lt2>
        <a:srgbClr val="FFFFFF"/>
      </a:lt2>
      <a:accent1>
        <a:srgbClr val="3D9B35"/>
      </a:accent1>
      <a:accent2>
        <a:srgbClr val="0085CF"/>
      </a:accent2>
      <a:accent3>
        <a:srgbClr val="0085CF"/>
      </a:accent3>
      <a:accent4>
        <a:srgbClr val="3D9B35"/>
      </a:accent4>
      <a:accent5>
        <a:srgbClr val="0085CF"/>
      </a:accent5>
      <a:accent6>
        <a:srgbClr val="3D9B35"/>
      </a:accent6>
      <a:hlink>
        <a:srgbClr val="000000"/>
      </a:hlink>
      <a:folHlink>
        <a:srgbClr val="0085CF"/>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52c370c-c4e8-400e-bec8-f0e459453032" xsi:nil="true"/>
    <lcf76f155ced4ddcb4097134ff3c332f xmlns="66897698-bfb2-4f9b-a311-d3772f98faa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594777353F05D4082040F5D0D668ACD" ma:contentTypeVersion="13" ma:contentTypeDescription="Create a new document." ma:contentTypeScope="" ma:versionID="fba9eb8eb0dda8594fe7e045a1a50234">
  <xsd:schema xmlns:xsd="http://www.w3.org/2001/XMLSchema" xmlns:xs="http://www.w3.org/2001/XMLSchema" xmlns:p="http://schemas.microsoft.com/office/2006/metadata/properties" xmlns:ns2="66897698-bfb2-4f9b-a311-d3772f98faa7" xmlns:ns3="052c370c-c4e8-400e-bec8-f0e459453032" targetNamespace="http://schemas.microsoft.com/office/2006/metadata/properties" ma:root="true" ma:fieldsID="b739d2951243fcb2ede5cea22d124d00" ns2:_="" ns3:_="">
    <xsd:import namespace="66897698-bfb2-4f9b-a311-d3772f98faa7"/>
    <xsd:import namespace="052c370c-c4e8-400e-bec8-f0e45945303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Location" minOccurs="0"/>
                <xsd:element ref="ns2:MediaServiceGenerationTime" minOccurs="0"/>
                <xsd:element ref="ns2:MediaServiceEventHashCode" minOccurs="0"/>
                <xsd:element ref="ns2:MediaServiceOCR"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897698-bfb2-4f9b-a311-d3772f98fa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71a46f08-e39e-4868-8f9e-5056c97ac043"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52c370c-c4e8-400e-bec8-f0e459453032"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e7991f5-b698-4a27-98d8-958c49ae498b}" ma:internalName="TaxCatchAll" ma:showField="CatchAllData" ma:web="052c370c-c4e8-400e-bec8-f0e45945303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sisl xmlns:xsi="http://www.w3.org/2001/XMLSchema-instance" xmlns:xsd="http://www.w3.org/2001/XMLSchema" xmlns="http://www.boldonjames.com/2008/01/sie/internal/label" sislVersion="0" policy="28b776cc-b7a8-4b37-9354-bedab51b193f" origin="userSelected"/>
</file>

<file path=customXml/itemProps1.xml><?xml version="1.0" encoding="utf-8"?>
<ds:datastoreItem xmlns:ds="http://schemas.openxmlformats.org/officeDocument/2006/customXml" ds:itemID="{58610A90-CE3C-46BD-A942-5F67A1B0F20A}">
  <ds:schemaRefs>
    <ds:schemaRef ds:uri="http://schemas.microsoft.com/office/infopath/2007/PartnerControls"/>
    <ds:schemaRef ds:uri="http://purl.org/dc/terms/"/>
    <ds:schemaRef ds:uri="http://schemas.microsoft.com/office/2006/documentManagement/types"/>
    <ds:schemaRef ds:uri="66897698-bfb2-4f9b-a311-d3772f98faa7"/>
    <ds:schemaRef ds:uri="http://purl.org/dc/elements/1.1/"/>
    <ds:schemaRef ds:uri="http://schemas.openxmlformats.org/package/2006/metadata/core-properties"/>
    <ds:schemaRef ds:uri="052c370c-c4e8-400e-bec8-f0e459453032"/>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063AA35A-3DE1-4862-9142-13CC8B068840}">
  <ds:schemaRefs>
    <ds:schemaRef ds:uri="http://schemas.microsoft.com/sharepoint/v3/contenttype/forms"/>
  </ds:schemaRefs>
</ds:datastoreItem>
</file>

<file path=customXml/itemProps3.xml><?xml version="1.0" encoding="utf-8"?>
<ds:datastoreItem xmlns:ds="http://schemas.openxmlformats.org/officeDocument/2006/customXml" ds:itemID="{05A03470-AD09-4DA6-A993-5A8649D14F41}"/>
</file>

<file path=customXml/itemProps4.xml><?xml version="1.0" encoding="utf-8"?>
<ds:datastoreItem xmlns:ds="http://schemas.openxmlformats.org/officeDocument/2006/customXml" ds:itemID="{B99E81DE-4767-44FB-A6C0-BB989605CC0D}">
  <ds:schemaRefs>
    <ds:schemaRef ds:uri="http://www.w3.org/2001/XMLSchema"/>
    <ds:schemaRef ds:uri="http://www.boldonjames.com/2008/01/sie/internal/label"/>
  </ds:schemaRefs>
</ds:datastoreItem>
</file>

<file path=docMetadata/LabelInfo.xml><?xml version="1.0" encoding="utf-8"?>
<clbl:labelList xmlns:clbl="http://schemas.microsoft.com/office/2020/mipLabelMetadata">
  <clbl:label id="{32f4c2fa-b4aa-4b85-83f7-c683c33ab100}" enabled="0" method="" siteId="{32f4c2fa-b4aa-4b85-83f7-c683c33ab100}" removed="1"/>
</clbl:labelList>
</file>

<file path=docProps/app.xml><?xml version="1.0" encoding="utf-8"?>
<Properties xmlns="http://schemas.openxmlformats.org/officeDocument/2006/extended-properties" xmlns:vt="http://schemas.openxmlformats.org/officeDocument/2006/docPropsVTypes">
  <Template>Facet</Template>
  <TotalTime>4389</TotalTime>
  <Words>749</Words>
  <Application>Microsoft Office PowerPoint</Application>
  <PresentationFormat>Widescreen</PresentationFormat>
  <Paragraphs>63</Paragraphs>
  <Slides>5</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Aptos</vt:lpstr>
      <vt:lpstr>Arial</vt:lpstr>
      <vt:lpstr>Trebuchet MS</vt:lpstr>
      <vt:lpstr>Wingdings 3</vt:lpstr>
      <vt:lpstr>Facet</vt:lpstr>
      <vt:lpstr>FOR SALE OFFERS INVITED Via Sealed Bids BY CLOSING DATE – 12 NOON 19.01.2026 Former Public Conveniences  Pepper Street, Newcastle Under Lyme, Staffordshire  ST5 1PR</vt:lpstr>
      <vt:lpstr>Former Public Conveniences          </vt:lpstr>
      <vt:lpstr>Brief Details</vt:lpstr>
      <vt:lpstr>PowerPoint Presentation</vt:lpstr>
      <vt:lpstr>Timetable for Completion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Chloe Langford</dc:creator>
  <dc:description/>
  <cp:lastModifiedBy>Chloe Langford</cp:lastModifiedBy>
  <cp:revision>143</cp:revision>
  <dcterms:created xsi:type="dcterms:W3CDTF">2025-07-02T13:37:56Z</dcterms:created>
  <dcterms:modified xsi:type="dcterms:W3CDTF">2026-01-19T10:14:11Z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IndexRef">
    <vt:lpwstr>06bfd3c8-4730-49bd-80c4-c0d1991405d8</vt:lpwstr>
  </property>
  <property fmtid="{D5CDD505-2E9C-101B-9397-08002B2CF9AE}" pid="3" name="bjSaver">
    <vt:lpwstr>NJMK9eFwgZFjMwaJzfwV5mmQ4I/vTMHi</vt:lpwstr>
  </property>
  <property fmtid="{D5CDD505-2E9C-101B-9397-08002B2CF9AE}" pid="4" name="bjDocumentSecurityLabel">
    <vt:lpwstr>No Marking</vt:lpwstr>
  </property>
  <property fmtid="{D5CDD505-2E9C-101B-9397-08002B2CF9AE}" pid="5" name="ContentTypeId">
    <vt:lpwstr>0x0101005594777353F05D4082040F5D0D668ACD</vt:lpwstr>
  </property>
  <property fmtid="{D5CDD505-2E9C-101B-9397-08002B2CF9AE}" pid="6" name="MediaServiceImageTags">
    <vt:lpwstr/>
  </property>
</Properties>
</file>